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100"/>
  </p:notesMasterIdLst>
  <p:handoutMasterIdLst>
    <p:handoutMasterId r:id="rId101"/>
  </p:handoutMasterIdLst>
  <p:sldIdLst>
    <p:sldId id="2147480734" r:id="rId5"/>
    <p:sldId id="2147480740" r:id="rId6"/>
    <p:sldId id="2147480787" r:id="rId7"/>
    <p:sldId id="659" r:id="rId8"/>
    <p:sldId id="824" r:id="rId9"/>
    <p:sldId id="873" r:id="rId10"/>
    <p:sldId id="863" r:id="rId11"/>
    <p:sldId id="897" r:id="rId12"/>
    <p:sldId id="864" r:id="rId13"/>
    <p:sldId id="898" r:id="rId14"/>
    <p:sldId id="899" r:id="rId15"/>
    <p:sldId id="900" r:id="rId16"/>
    <p:sldId id="901" r:id="rId17"/>
    <p:sldId id="865" r:id="rId18"/>
    <p:sldId id="2147480786" r:id="rId19"/>
    <p:sldId id="779" r:id="rId20"/>
    <p:sldId id="780" r:id="rId21"/>
    <p:sldId id="843" r:id="rId22"/>
    <p:sldId id="844" r:id="rId23"/>
    <p:sldId id="782" r:id="rId24"/>
    <p:sldId id="2147480785" r:id="rId25"/>
    <p:sldId id="918" r:id="rId26"/>
    <p:sldId id="919" r:id="rId27"/>
    <p:sldId id="920" r:id="rId28"/>
    <p:sldId id="921" r:id="rId29"/>
    <p:sldId id="922" r:id="rId30"/>
    <p:sldId id="2147480784" r:id="rId31"/>
    <p:sldId id="876" r:id="rId32"/>
    <p:sldId id="924" r:id="rId33"/>
    <p:sldId id="925" r:id="rId34"/>
    <p:sldId id="926" r:id="rId35"/>
    <p:sldId id="927" r:id="rId36"/>
    <p:sldId id="875" r:id="rId37"/>
    <p:sldId id="928" r:id="rId38"/>
    <p:sldId id="2147480783" r:id="rId39"/>
    <p:sldId id="766" r:id="rId40"/>
    <p:sldId id="838" r:id="rId41"/>
    <p:sldId id="839" r:id="rId42"/>
    <p:sldId id="840" r:id="rId43"/>
    <p:sldId id="866" r:id="rId44"/>
    <p:sldId id="767" r:id="rId45"/>
    <p:sldId id="867" r:id="rId46"/>
    <p:sldId id="769" r:id="rId47"/>
    <p:sldId id="842" r:id="rId48"/>
    <p:sldId id="771" r:id="rId49"/>
    <p:sldId id="2147480782" r:id="rId50"/>
    <p:sldId id="942" r:id="rId51"/>
    <p:sldId id="943" r:id="rId52"/>
    <p:sldId id="2147480781" r:id="rId53"/>
    <p:sldId id="907" r:id="rId54"/>
    <p:sldId id="908" r:id="rId55"/>
    <p:sldId id="909" r:id="rId56"/>
    <p:sldId id="910" r:id="rId57"/>
    <p:sldId id="911" r:id="rId58"/>
    <p:sldId id="2147480780" r:id="rId59"/>
    <p:sldId id="868" r:id="rId60"/>
    <p:sldId id="869" r:id="rId61"/>
    <p:sldId id="870" r:id="rId62"/>
    <p:sldId id="871" r:id="rId63"/>
    <p:sldId id="872" r:id="rId64"/>
    <p:sldId id="2147480779" r:id="rId65"/>
    <p:sldId id="930" r:id="rId66"/>
    <p:sldId id="931" r:id="rId67"/>
    <p:sldId id="932" r:id="rId68"/>
    <p:sldId id="933" r:id="rId69"/>
    <p:sldId id="934" r:id="rId70"/>
    <p:sldId id="2147480778" r:id="rId71"/>
    <p:sldId id="936" r:id="rId72"/>
    <p:sldId id="937" r:id="rId73"/>
    <p:sldId id="938" r:id="rId74"/>
    <p:sldId id="939" r:id="rId75"/>
    <p:sldId id="940" r:id="rId76"/>
    <p:sldId id="2147480777" r:id="rId77"/>
    <p:sldId id="945" r:id="rId78"/>
    <p:sldId id="946" r:id="rId79"/>
    <p:sldId id="947" r:id="rId80"/>
    <p:sldId id="948" r:id="rId81"/>
    <p:sldId id="949" r:id="rId82"/>
    <p:sldId id="2147480776" r:id="rId83"/>
    <p:sldId id="878" r:id="rId84"/>
    <p:sldId id="882" r:id="rId85"/>
    <p:sldId id="903" r:id="rId86"/>
    <p:sldId id="904" r:id="rId87"/>
    <p:sldId id="905" r:id="rId88"/>
    <p:sldId id="884" r:id="rId89"/>
    <p:sldId id="885" r:id="rId90"/>
    <p:sldId id="2147480775" r:id="rId91"/>
    <p:sldId id="913" r:id="rId92"/>
    <p:sldId id="914" r:id="rId93"/>
    <p:sldId id="915" r:id="rId94"/>
    <p:sldId id="916" r:id="rId95"/>
    <p:sldId id="917" r:id="rId96"/>
    <p:sldId id="4740" r:id="rId97"/>
    <p:sldId id="895" r:id="rId98"/>
    <p:sldId id="2147480774"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2147480734"/>
            <p14:sldId id="2147480740"/>
            <p14:sldId id="2147480787"/>
            <p14:sldId id="659"/>
            <p14:sldId id="824"/>
            <p14:sldId id="873"/>
            <p14:sldId id="863"/>
            <p14:sldId id="897"/>
            <p14:sldId id="864"/>
            <p14:sldId id="898"/>
            <p14:sldId id="899"/>
            <p14:sldId id="900"/>
            <p14:sldId id="901"/>
            <p14:sldId id="865"/>
            <p14:sldId id="2147480786"/>
            <p14:sldId id="779"/>
            <p14:sldId id="780"/>
            <p14:sldId id="843"/>
            <p14:sldId id="844"/>
            <p14:sldId id="782"/>
            <p14:sldId id="2147480785"/>
            <p14:sldId id="918"/>
            <p14:sldId id="919"/>
            <p14:sldId id="920"/>
            <p14:sldId id="921"/>
            <p14:sldId id="922"/>
            <p14:sldId id="2147480784"/>
            <p14:sldId id="876"/>
            <p14:sldId id="924"/>
            <p14:sldId id="925"/>
            <p14:sldId id="926"/>
            <p14:sldId id="927"/>
            <p14:sldId id="875"/>
            <p14:sldId id="928"/>
            <p14:sldId id="2147480783"/>
            <p14:sldId id="766"/>
            <p14:sldId id="838"/>
            <p14:sldId id="839"/>
            <p14:sldId id="840"/>
            <p14:sldId id="866"/>
            <p14:sldId id="767"/>
            <p14:sldId id="867"/>
            <p14:sldId id="769"/>
            <p14:sldId id="842"/>
            <p14:sldId id="771"/>
            <p14:sldId id="2147480782"/>
            <p14:sldId id="942"/>
            <p14:sldId id="943"/>
            <p14:sldId id="2147480781"/>
            <p14:sldId id="907"/>
            <p14:sldId id="908"/>
            <p14:sldId id="909"/>
            <p14:sldId id="910"/>
            <p14:sldId id="911"/>
            <p14:sldId id="2147480780"/>
            <p14:sldId id="868"/>
            <p14:sldId id="869"/>
            <p14:sldId id="870"/>
            <p14:sldId id="871"/>
            <p14:sldId id="872"/>
            <p14:sldId id="2147480779"/>
            <p14:sldId id="930"/>
            <p14:sldId id="931"/>
            <p14:sldId id="932"/>
            <p14:sldId id="933"/>
            <p14:sldId id="934"/>
            <p14:sldId id="2147480778"/>
            <p14:sldId id="936"/>
            <p14:sldId id="937"/>
            <p14:sldId id="938"/>
            <p14:sldId id="939"/>
            <p14:sldId id="940"/>
            <p14:sldId id="2147480777"/>
            <p14:sldId id="945"/>
            <p14:sldId id="946"/>
            <p14:sldId id="947"/>
            <p14:sldId id="948"/>
            <p14:sldId id="949"/>
            <p14:sldId id="2147480776"/>
            <p14:sldId id="878"/>
            <p14:sldId id="882"/>
            <p14:sldId id="903"/>
            <p14:sldId id="904"/>
            <p14:sldId id="905"/>
            <p14:sldId id="884"/>
            <p14:sldId id="885"/>
            <p14:sldId id="2147480775"/>
            <p14:sldId id="913"/>
            <p14:sldId id="914"/>
            <p14:sldId id="915"/>
            <p14:sldId id="916"/>
            <p14:sldId id="917"/>
            <p14:sldId id="4740"/>
            <p14:sldId id="895"/>
            <p14:sldId id="2147480774"/>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5C4F36-03DA-451E-BCB0-1D18FE584A13}" v="33" dt="2026-03-25T17:05:32.5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50" autoAdjust="0"/>
    <p:restoredTop sz="94601" autoAdjust="0"/>
  </p:normalViewPr>
  <p:slideViewPr>
    <p:cSldViewPr snapToGrid="0">
      <p:cViewPr varScale="1">
        <p:scale>
          <a:sx n="111" d="100"/>
          <a:sy n="111" d="100"/>
        </p:scale>
        <p:origin x="1188" y="9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5/10/relationships/revisionInfo" Target="revisionInfo.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108"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undo custSel addSld delSld modSld modMainMaster modSection">
      <pc:chgData name="Yoel Kortick" userId="167978f5-7f40-4909-85d5-d4149554ad4e" providerId="ADAL" clId="{D5FD8459-2B5C-48A5-9673-8D128202ED48}" dt="2026-03-26T06:59:44.453" v="200" actId="20577"/>
      <pc:docMkLst>
        <pc:docMk/>
      </pc:docMkLst>
      <pc:sldChg chg="del">
        <pc:chgData name="Yoel Kortick" userId="167978f5-7f40-4909-85d5-d4149554ad4e" providerId="ADAL" clId="{D5FD8459-2B5C-48A5-9673-8D128202ED48}" dt="2026-03-25T17:01:09.139" v="157" actId="47"/>
        <pc:sldMkLst>
          <pc:docMk/>
          <pc:sldMk cId="815051809" sldId="388"/>
        </pc:sldMkLst>
      </pc:sldChg>
      <pc:sldChg chg="del">
        <pc:chgData name="Yoel Kortick" userId="167978f5-7f40-4909-85d5-d4149554ad4e" providerId="ADAL" clId="{D5FD8459-2B5C-48A5-9673-8D128202ED48}" dt="2026-03-25T16:58:30.157" v="133" actId="47"/>
        <pc:sldMkLst>
          <pc:docMk/>
          <pc:sldMk cId="4272923812" sldId="566"/>
        </pc:sldMkLst>
      </pc:sldChg>
      <pc:sldChg chg="del">
        <pc:chgData name="Yoel Kortick" userId="167978f5-7f40-4909-85d5-d4149554ad4e" providerId="ADAL" clId="{D5FD8459-2B5C-48A5-9673-8D128202ED48}" dt="2026-03-25T17:01:07.363" v="156" actId="47"/>
        <pc:sldMkLst>
          <pc:docMk/>
          <pc:sldMk cId="2594056538" sldId="647"/>
        </pc:sldMkLst>
      </pc:sldChg>
      <pc:sldChg chg="del">
        <pc:chgData name="Yoel Kortick" userId="167978f5-7f40-4909-85d5-d4149554ad4e" providerId="ADAL" clId="{D5FD8459-2B5C-48A5-9673-8D128202ED48}" dt="2026-03-25T17:01:21.184" v="159" actId="47"/>
        <pc:sldMkLst>
          <pc:docMk/>
          <pc:sldMk cId="1992567201" sldId="753"/>
        </pc:sldMkLst>
      </pc:sldChg>
      <pc:sldChg chg="del">
        <pc:chgData name="Yoel Kortick" userId="167978f5-7f40-4909-85d5-d4149554ad4e" providerId="ADAL" clId="{D5FD8459-2B5C-48A5-9673-8D128202ED48}" dt="2026-03-25T17:02:11.563" v="167" actId="47"/>
        <pc:sldMkLst>
          <pc:docMk/>
          <pc:sldMk cId="3689198049" sldId="765"/>
        </pc:sldMkLst>
      </pc:sldChg>
      <pc:sldChg chg="del">
        <pc:chgData name="Yoel Kortick" userId="167978f5-7f40-4909-85d5-d4149554ad4e" providerId="ADAL" clId="{D5FD8459-2B5C-48A5-9673-8D128202ED48}" dt="2026-03-25T17:01:33.921" v="161" actId="47"/>
        <pc:sldMkLst>
          <pc:docMk/>
          <pc:sldMk cId="686352821" sldId="778"/>
        </pc:sldMkLst>
      </pc:sldChg>
      <pc:sldChg chg="del">
        <pc:chgData name="Yoel Kortick" userId="167978f5-7f40-4909-85d5-d4149554ad4e" providerId="ADAL" clId="{D5FD8459-2B5C-48A5-9673-8D128202ED48}" dt="2026-03-25T17:01:58.838" v="165" actId="47"/>
        <pc:sldMkLst>
          <pc:docMk/>
          <pc:sldMk cId="4095259983" sldId="874"/>
        </pc:sldMkLst>
      </pc:sldChg>
      <pc:sldChg chg="del">
        <pc:chgData name="Yoel Kortick" userId="167978f5-7f40-4909-85d5-d4149554ad4e" providerId="ADAL" clId="{D5FD8459-2B5C-48A5-9673-8D128202ED48}" dt="2026-03-25T17:03:49.861" v="191" actId="47"/>
        <pc:sldMkLst>
          <pc:docMk/>
          <pc:sldMk cId="4057377379" sldId="877"/>
        </pc:sldMkLst>
      </pc:sldChg>
      <pc:sldChg chg="del">
        <pc:chgData name="Yoel Kortick" userId="167978f5-7f40-4909-85d5-d4149554ad4e" providerId="ADAL" clId="{D5FD8459-2B5C-48A5-9673-8D128202ED48}" dt="2026-03-25T17:04:26.297" v="195" actId="47"/>
        <pc:sldMkLst>
          <pc:docMk/>
          <pc:sldMk cId="3986744920" sldId="894"/>
        </pc:sldMkLst>
      </pc:sldChg>
      <pc:sldChg chg="del">
        <pc:chgData name="Yoel Kortick" userId="167978f5-7f40-4909-85d5-d4149554ad4e" providerId="ADAL" clId="{D5FD8459-2B5C-48A5-9673-8D128202ED48}" dt="2026-03-25T17:02:50.460" v="175" actId="47"/>
        <pc:sldMkLst>
          <pc:docMk/>
          <pc:sldMk cId="1715978754" sldId="896"/>
        </pc:sldMkLst>
      </pc:sldChg>
      <pc:sldChg chg="del">
        <pc:chgData name="Yoel Kortick" userId="167978f5-7f40-4909-85d5-d4149554ad4e" providerId="ADAL" clId="{D5FD8459-2B5C-48A5-9673-8D128202ED48}" dt="2026-03-25T17:02:38.457" v="171" actId="47"/>
        <pc:sldMkLst>
          <pc:docMk/>
          <pc:sldMk cId="3562598629" sldId="906"/>
        </pc:sldMkLst>
      </pc:sldChg>
      <pc:sldChg chg="del">
        <pc:chgData name="Yoel Kortick" userId="167978f5-7f40-4909-85d5-d4149554ad4e" providerId="ADAL" clId="{D5FD8459-2B5C-48A5-9673-8D128202ED48}" dt="2026-03-25T17:04:03.437" v="193" actId="47"/>
        <pc:sldMkLst>
          <pc:docMk/>
          <pc:sldMk cId="3343057156" sldId="912"/>
        </pc:sldMkLst>
      </pc:sldChg>
      <pc:sldChg chg="del">
        <pc:chgData name="Yoel Kortick" userId="167978f5-7f40-4909-85d5-d4149554ad4e" providerId="ADAL" clId="{D5FD8459-2B5C-48A5-9673-8D128202ED48}" dt="2026-03-25T17:01:47.115" v="163" actId="47"/>
        <pc:sldMkLst>
          <pc:docMk/>
          <pc:sldMk cId="1626444488" sldId="923"/>
        </pc:sldMkLst>
      </pc:sldChg>
      <pc:sldChg chg="del">
        <pc:chgData name="Yoel Kortick" userId="167978f5-7f40-4909-85d5-d4149554ad4e" providerId="ADAL" clId="{D5FD8459-2B5C-48A5-9673-8D128202ED48}" dt="2026-03-25T17:03:05.493" v="181" actId="47"/>
        <pc:sldMkLst>
          <pc:docMk/>
          <pc:sldMk cId="1803402430" sldId="929"/>
        </pc:sldMkLst>
      </pc:sldChg>
      <pc:sldChg chg="del">
        <pc:chgData name="Yoel Kortick" userId="167978f5-7f40-4909-85d5-d4149554ad4e" providerId="ADAL" clId="{D5FD8459-2B5C-48A5-9673-8D128202ED48}" dt="2026-03-25T17:03:19.988" v="185" actId="47"/>
        <pc:sldMkLst>
          <pc:docMk/>
          <pc:sldMk cId="872633460" sldId="935"/>
        </pc:sldMkLst>
      </pc:sldChg>
      <pc:sldChg chg="del">
        <pc:chgData name="Yoel Kortick" userId="167978f5-7f40-4909-85d5-d4149554ad4e" providerId="ADAL" clId="{D5FD8459-2B5C-48A5-9673-8D128202ED48}" dt="2026-03-25T17:02:23.305" v="169" actId="47"/>
        <pc:sldMkLst>
          <pc:docMk/>
          <pc:sldMk cId="1317536087" sldId="941"/>
        </pc:sldMkLst>
      </pc:sldChg>
      <pc:sldChg chg="del">
        <pc:chgData name="Yoel Kortick" userId="167978f5-7f40-4909-85d5-d4149554ad4e" providerId="ADAL" clId="{D5FD8459-2B5C-48A5-9673-8D128202ED48}" dt="2026-03-25T17:03:36.077" v="189" actId="47"/>
        <pc:sldMkLst>
          <pc:docMk/>
          <pc:sldMk cId="697144263" sldId="944"/>
        </pc:sldMkLst>
      </pc:sldChg>
      <pc:sldChg chg="modSp add">
        <pc:chgData name="Yoel Kortick" userId="167978f5-7f40-4909-85d5-d4149554ad4e" providerId="ADAL" clId="{D5FD8459-2B5C-48A5-9673-8D128202ED48}" dt="2026-03-25T17:04:17.824" v="194"/>
        <pc:sldMkLst>
          <pc:docMk/>
          <pc:sldMk cId="1260283846" sldId="4740"/>
        </pc:sldMkLst>
        <pc:spChg chg="mod">
          <ac:chgData name="Yoel Kortick" userId="167978f5-7f40-4909-85d5-d4149554ad4e" providerId="ADAL" clId="{D5FD8459-2B5C-48A5-9673-8D128202ED48}" dt="2026-03-25T17:04:17.824" v="194"/>
          <ac:spMkLst>
            <pc:docMk/>
            <pc:sldMk cId="1260283846" sldId="4740"/>
            <ac:spMk id="8" creationId="{5025B954-3C1F-5967-B20F-6D81C8810711}"/>
          </ac:spMkLst>
        </pc:spChg>
      </pc:sldChg>
      <pc:sldChg chg="modSp add mod">
        <pc:chgData name="Yoel Kortick" userId="167978f5-7f40-4909-85d5-d4149554ad4e" providerId="ADAL" clId="{D5FD8459-2B5C-48A5-9673-8D128202ED48}" dt="2026-03-26T06:59:44.453" v="200" actId="20577"/>
        <pc:sldMkLst>
          <pc:docMk/>
          <pc:sldMk cId="4211200420" sldId="2147480734"/>
        </pc:sldMkLst>
        <pc:spChg chg="mod">
          <ac:chgData name="Yoel Kortick" userId="167978f5-7f40-4909-85d5-d4149554ad4e" providerId="ADAL" clId="{D5FD8459-2B5C-48A5-9673-8D128202ED48}" dt="2026-03-26T06:59:44.453" v="200" actId="20577"/>
          <ac:spMkLst>
            <pc:docMk/>
            <pc:sldMk cId="4211200420" sldId="2147480734"/>
            <ac:spMk id="20" creationId="{F3FAFD27-4E72-02F3-4BE5-0257CE6CCA06}"/>
          </ac:spMkLst>
        </pc:spChg>
        <pc:spChg chg="mod">
          <ac:chgData name="Yoel Kortick" userId="167978f5-7f40-4909-85d5-d4149554ad4e" providerId="ADAL" clId="{D5FD8459-2B5C-48A5-9673-8D128202ED48}" dt="2026-03-25T17:00:33.010" v="153" actId="20577"/>
          <ac:spMkLst>
            <pc:docMk/>
            <pc:sldMk cId="4211200420" sldId="2147480734"/>
            <ac:spMk id="21" creationId="{369CD759-B328-7738-5035-DB8F3C22AAF8}"/>
          </ac:spMkLst>
        </pc:spChg>
      </pc:sldChg>
      <pc:sldChg chg="modSp add mod">
        <pc:chgData name="Yoel Kortick" userId="167978f5-7f40-4909-85d5-d4149554ad4e" providerId="ADAL" clId="{D5FD8459-2B5C-48A5-9673-8D128202ED48}" dt="2026-03-25T17:01:02.504" v="155" actId="255"/>
        <pc:sldMkLst>
          <pc:docMk/>
          <pc:sldMk cId="3114946829" sldId="2147480740"/>
        </pc:sldMkLst>
        <pc:spChg chg="mod">
          <ac:chgData name="Yoel Kortick" userId="167978f5-7f40-4909-85d5-d4149554ad4e" providerId="ADAL" clId="{D5FD8459-2B5C-48A5-9673-8D128202ED48}" dt="2026-03-25T17:01:02.504" v="155" actId="255"/>
          <ac:spMkLst>
            <pc:docMk/>
            <pc:sldMk cId="3114946829" sldId="2147480740"/>
            <ac:spMk id="2" creationId="{E49D7228-C46C-B8B4-351E-042E5C34BC7A}"/>
          </ac:spMkLst>
        </pc:spChg>
      </pc:sldChg>
      <pc:sldChg chg="add">
        <pc:chgData name="Yoel Kortick" userId="167978f5-7f40-4909-85d5-d4149554ad4e" providerId="ADAL" clId="{D5FD8459-2B5C-48A5-9673-8D128202ED48}" dt="2026-03-25T16:58:33.157" v="134"/>
        <pc:sldMkLst>
          <pc:docMk/>
          <pc:sldMk cId="2865992544" sldId="2147480774"/>
        </pc:sldMkLst>
      </pc:sldChg>
      <pc:sldChg chg="modSp add">
        <pc:chgData name="Yoel Kortick" userId="167978f5-7f40-4909-85d5-d4149554ad4e" providerId="ADAL" clId="{D5FD8459-2B5C-48A5-9673-8D128202ED48}" dt="2026-03-25T17:04:00.857" v="192"/>
        <pc:sldMkLst>
          <pc:docMk/>
          <pc:sldMk cId="3521138532" sldId="2147480775"/>
        </pc:sldMkLst>
        <pc:spChg chg="mod">
          <ac:chgData name="Yoel Kortick" userId="167978f5-7f40-4909-85d5-d4149554ad4e" providerId="ADAL" clId="{D5FD8459-2B5C-48A5-9673-8D128202ED48}" dt="2026-03-25T17:04:00.857" v="192"/>
          <ac:spMkLst>
            <pc:docMk/>
            <pc:sldMk cId="3521138532" sldId="2147480775"/>
            <ac:spMk id="8" creationId="{5025B954-3C1F-5967-B20F-6D81C8810711}"/>
          </ac:spMkLst>
        </pc:spChg>
      </pc:sldChg>
      <pc:sldChg chg="modSp add">
        <pc:chgData name="Yoel Kortick" userId="167978f5-7f40-4909-85d5-d4149554ad4e" providerId="ADAL" clId="{D5FD8459-2B5C-48A5-9673-8D128202ED48}" dt="2026-03-25T17:03:45.636" v="190"/>
        <pc:sldMkLst>
          <pc:docMk/>
          <pc:sldMk cId="3196129021" sldId="2147480776"/>
        </pc:sldMkLst>
        <pc:spChg chg="mod">
          <ac:chgData name="Yoel Kortick" userId="167978f5-7f40-4909-85d5-d4149554ad4e" providerId="ADAL" clId="{D5FD8459-2B5C-48A5-9673-8D128202ED48}" dt="2026-03-25T17:03:45.636" v="190"/>
          <ac:spMkLst>
            <pc:docMk/>
            <pc:sldMk cId="3196129021" sldId="2147480776"/>
            <ac:spMk id="8" creationId="{5025B954-3C1F-5967-B20F-6D81C8810711}"/>
          </ac:spMkLst>
        </pc:spChg>
      </pc:sldChg>
      <pc:sldChg chg="modSp add mod">
        <pc:chgData name="Yoel Kortick" userId="167978f5-7f40-4909-85d5-d4149554ad4e" providerId="ADAL" clId="{D5FD8459-2B5C-48A5-9673-8D128202ED48}" dt="2026-03-25T17:03:32.833" v="188" actId="20577"/>
        <pc:sldMkLst>
          <pc:docMk/>
          <pc:sldMk cId="3936089078" sldId="2147480777"/>
        </pc:sldMkLst>
        <pc:spChg chg="mod">
          <ac:chgData name="Yoel Kortick" userId="167978f5-7f40-4909-85d5-d4149554ad4e" providerId="ADAL" clId="{D5FD8459-2B5C-48A5-9673-8D128202ED48}" dt="2026-03-25T17:03:32.833" v="188" actId="20577"/>
          <ac:spMkLst>
            <pc:docMk/>
            <pc:sldMk cId="3936089078" sldId="2147480777"/>
            <ac:spMk id="8" creationId="{5025B954-3C1F-5967-B20F-6D81C8810711}"/>
          </ac:spMkLst>
        </pc:spChg>
      </pc:sldChg>
      <pc:sldChg chg="modSp add mod">
        <pc:chgData name="Yoel Kortick" userId="167978f5-7f40-4909-85d5-d4149554ad4e" providerId="ADAL" clId="{D5FD8459-2B5C-48A5-9673-8D128202ED48}" dt="2026-03-25T17:03:16.394" v="184" actId="20577"/>
        <pc:sldMkLst>
          <pc:docMk/>
          <pc:sldMk cId="3571227652" sldId="2147480778"/>
        </pc:sldMkLst>
        <pc:spChg chg="mod">
          <ac:chgData name="Yoel Kortick" userId="167978f5-7f40-4909-85d5-d4149554ad4e" providerId="ADAL" clId="{D5FD8459-2B5C-48A5-9673-8D128202ED48}" dt="2026-03-25T17:03:16.394" v="184" actId="20577"/>
          <ac:spMkLst>
            <pc:docMk/>
            <pc:sldMk cId="3571227652" sldId="2147480778"/>
            <ac:spMk id="8" creationId="{5025B954-3C1F-5967-B20F-6D81C8810711}"/>
          </ac:spMkLst>
        </pc:spChg>
      </pc:sldChg>
      <pc:sldChg chg="addSp delSp modSp add mod">
        <pc:chgData name="Yoel Kortick" userId="167978f5-7f40-4909-85d5-d4149554ad4e" providerId="ADAL" clId="{D5FD8459-2B5C-48A5-9673-8D128202ED48}" dt="2026-03-25T17:03:01.717" v="180" actId="20577"/>
        <pc:sldMkLst>
          <pc:docMk/>
          <pc:sldMk cId="4154658654" sldId="2147480779"/>
        </pc:sldMkLst>
        <pc:spChg chg="add del">
          <ac:chgData name="Yoel Kortick" userId="167978f5-7f40-4909-85d5-d4149554ad4e" providerId="ADAL" clId="{D5FD8459-2B5C-48A5-9673-8D128202ED48}" dt="2026-03-25T17:02:56.792" v="177" actId="22"/>
          <ac:spMkLst>
            <pc:docMk/>
            <pc:sldMk cId="4154658654" sldId="2147480779"/>
            <ac:spMk id="3" creationId="{F10FC8ED-8399-9422-06FA-9FE92E7D3A2A}"/>
          </ac:spMkLst>
        </pc:spChg>
        <pc:spChg chg="mod">
          <ac:chgData name="Yoel Kortick" userId="167978f5-7f40-4909-85d5-d4149554ad4e" providerId="ADAL" clId="{D5FD8459-2B5C-48A5-9673-8D128202ED48}" dt="2026-03-25T17:03:01.717" v="180" actId="20577"/>
          <ac:spMkLst>
            <pc:docMk/>
            <pc:sldMk cId="4154658654" sldId="2147480779"/>
            <ac:spMk id="8" creationId="{5025B954-3C1F-5967-B20F-6D81C8810711}"/>
          </ac:spMkLst>
        </pc:spChg>
      </pc:sldChg>
      <pc:sldChg chg="modSp add mod">
        <pc:chgData name="Yoel Kortick" userId="167978f5-7f40-4909-85d5-d4149554ad4e" providerId="ADAL" clId="{D5FD8459-2B5C-48A5-9673-8D128202ED48}" dt="2026-03-25T17:02:47.784" v="174" actId="20577"/>
        <pc:sldMkLst>
          <pc:docMk/>
          <pc:sldMk cId="1860228525" sldId="2147480780"/>
        </pc:sldMkLst>
        <pc:spChg chg="mod">
          <ac:chgData name="Yoel Kortick" userId="167978f5-7f40-4909-85d5-d4149554ad4e" providerId="ADAL" clId="{D5FD8459-2B5C-48A5-9673-8D128202ED48}" dt="2026-03-25T17:02:47.784" v="174" actId="20577"/>
          <ac:spMkLst>
            <pc:docMk/>
            <pc:sldMk cId="1860228525" sldId="2147480780"/>
            <ac:spMk id="8" creationId="{5025B954-3C1F-5967-B20F-6D81C8810711}"/>
          </ac:spMkLst>
        </pc:spChg>
      </pc:sldChg>
      <pc:sldChg chg="modSp add">
        <pc:chgData name="Yoel Kortick" userId="167978f5-7f40-4909-85d5-d4149554ad4e" providerId="ADAL" clId="{D5FD8459-2B5C-48A5-9673-8D128202ED48}" dt="2026-03-25T17:02:33.374" v="170"/>
        <pc:sldMkLst>
          <pc:docMk/>
          <pc:sldMk cId="1163720600" sldId="2147480781"/>
        </pc:sldMkLst>
        <pc:spChg chg="mod">
          <ac:chgData name="Yoel Kortick" userId="167978f5-7f40-4909-85d5-d4149554ad4e" providerId="ADAL" clId="{D5FD8459-2B5C-48A5-9673-8D128202ED48}" dt="2026-03-25T17:02:33.374" v="170"/>
          <ac:spMkLst>
            <pc:docMk/>
            <pc:sldMk cId="1163720600" sldId="2147480781"/>
            <ac:spMk id="8" creationId="{5025B954-3C1F-5967-B20F-6D81C8810711}"/>
          </ac:spMkLst>
        </pc:spChg>
      </pc:sldChg>
      <pc:sldChg chg="modSp add">
        <pc:chgData name="Yoel Kortick" userId="167978f5-7f40-4909-85d5-d4149554ad4e" providerId="ADAL" clId="{D5FD8459-2B5C-48A5-9673-8D128202ED48}" dt="2026-03-25T17:02:20.895" v="168"/>
        <pc:sldMkLst>
          <pc:docMk/>
          <pc:sldMk cId="3079423902" sldId="2147480782"/>
        </pc:sldMkLst>
        <pc:spChg chg="mod">
          <ac:chgData name="Yoel Kortick" userId="167978f5-7f40-4909-85d5-d4149554ad4e" providerId="ADAL" clId="{D5FD8459-2B5C-48A5-9673-8D128202ED48}" dt="2026-03-25T17:02:20.895" v="168"/>
          <ac:spMkLst>
            <pc:docMk/>
            <pc:sldMk cId="3079423902" sldId="2147480782"/>
            <ac:spMk id="8" creationId="{5025B954-3C1F-5967-B20F-6D81C8810711}"/>
          </ac:spMkLst>
        </pc:spChg>
      </pc:sldChg>
      <pc:sldChg chg="modSp add">
        <pc:chgData name="Yoel Kortick" userId="167978f5-7f40-4909-85d5-d4149554ad4e" providerId="ADAL" clId="{D5FD8459-2B5C-48A5-9673-8D128202ED48}" dt="2026-03-25T17:02:08.842" v="166"/>
        <pc:sldMkLst>
          <pc:docMk/>
          <pc:sldMk cId="743433001" sldId="2147480783"/>
        </pc:sldMkLst>
        <pc:spChg chg="mod">
          <ac:chgData name="Yoel Kortick" userId="167978f5-7f40-4909-85d5-d4149554ad4e" providerId="ADAL" clId="{D5FD8459-2B5C-48A5-9673-8D128202ED48}" dt="2026-03-25T17:02:08.842" v="166"/>
          <ac:spMkLst>
            <pc:docMk/>
            <pc:sldMk cId="743433001" sldId="2147480783"/>
            <ac:spMk id="8" creationId="{5025B954-3C1F-5967-B20F-6D81C8810711}"/>
          </ac:spMkLst>
        </pc:spChg>
      </pc:sldChg>
      <pc:sldChg chg="modSp add">
        <pc:chgData name="Yoel Kortick" userId="167978f5-7f40-4909-85d5-d4149554ad4e" providerId="ADAL" clId="{D5FD8459-2B5C-48A5-9673-8D128202ED48}" dt="2026-03-25T17:01:56.096" v="164"/>
        <pc:sldMkLst>
          <pc:docMk/>
          <pc:sldMk cId="749153077" sldId="2147480784"/>
        </pc:sldMkLst>
        <pc:spChg chg="mod">
          <ac:chgData name="Yoel Kortick" userId="167978f5-7f40-4909-85d5-d4149554ad4e" providerId="ADAL" clId="{D5FD8459-2B5C-48A5-9673-8D128202ED48}" dt="2026-03-25T17:01:56.096" v="164"/>
          <ac:spMkLst>
            <pc:docMk/>
            <pc:sldMk cId="749153077" sldId="2147480784"/>
            <ac:spMk id="8" creationId="{5025B954-3C1F-5967-B20F-6D81C8810711}"/>
          </ac:spMkLst>
        </pc:spChg>
      </pc:sldChg>
      <pc:sldChg chg="modSp add">
        <pc:chgData name="Yoel Kortick" userId="167978f5-7f40-4909-85d5-d4149554ad4e" providerId="ADAL" clId="{D5FD8459-2B5C-48A5-9673-8D128202ED48}" dt="2026-03-25T17:01:44.144" v="162"/>
        <pc:sldMkLst>
          <pc:docMk/>
          <pc:sldMk cId="300964279" sldId="2147480785"/>
        </pc:sldMkLst>
        <pc:spChg chg="mod">
          <ac:chgData name="Yoel Kortick" userId="167978f5-7f40-4909-85d5-d4149554ad4e" providerId="ADAL" clId="{D5FD8459-2B5C-48A5-9673-8D128202ED48}" dt="2026-03-25T17:01:44.144" v="162"/>
          <ac:spMkLst>
            <pc:docMk/>
            <pc:sldMk cId="300964279" sldId="2147480785"/>
            <ac:spMk id="8" creationId="{5025B954-3C1F-5967-B20F-6D81C8810711}"/>
          </ac:spMkLst>
        </pc:spChg>
      </pc:sldChg>
      <pc:sldChg chg="modSp add">
        <pc:chgData name="Yoel Kortick" userId="167978f5-7f40-4909-85d5-d4149554ad4e" providerId="ADAL" clId="{D5FD8459-2B5C-48A5-9673-8D128202ED48}" dt="2026-03-25T17:01:31.236" v="160"/>
        <pc:sldMkLst>
          <pc:docMk/>
          <pc:sldMk cId="2073397751" sldId="2147480786"/>
        </pc:sldMkLst>
        <pc:spChg chg="mod">
          <ac:chgData name="Yoel Kortick" userId="167978f5-7f40-4909-85d5-d4149554ad4e" providerId="ADAL" clId="{D5FD8459-2B5C-48A5-9673-8D128202ED48}" dt="2026-03-25T17:01:31.236" v="160"/>
          <ac:spMkLst>
            <pc:docMk/>
            <pc:sldMk cId="2073397751" sldId="2147480786"/>
            <ac:spMk id="8" creationId="{5025B954-3C1F-5967-B20F-6D81C8810711}"/>
          </ac:spMkLst>
        </pc:spChg>
      </pc:sldChg>
      <pc:sldChg chg="modSp add">
        <pc:chgData name="Yoel Kortick" userId="167978f5-7f40-4909-85d5-d4149554ad4e" providerId="ADAL" clId="{D5FD8459-2B5C-48A5-9673-8D128202ED48}" dt="2026-03-25T17:01:18.169" v="158"/>
        <pc:sldMkLst>
          <pc:docMk/>
          <pc:sldMk cId="1536333906" sldId="2147480787"/>
        </pc:sldMkLst>
        <pc:spChg chg="mod">
          <ac:chgData name="Yoel Kortick" userId="167978f5-7f40-4909-85d5-d4149554ad4e" providerId="ADAL" clId="{D5FD8459-2B5C-48A5-9673-8D128202ED48}" dt="2026-03-25T17:01:18.169" v="158"/>
          <ac:spMkLst>
            <pc:docMk/>
            <pc:sldMk cId="1536333906" sldId="2147480787"/>
            <ac:spMk id="8" creationId="{5025B954-3C1F-5967-B20F-6D81C8810711}"/>
          </ac:spMkLst>
        </pc:spChg>
      </pc:sldChg>
      <pc:sldMasterChg chg="addSp delSp modSp mod delSldLayout modSldLayout">
        <pc:chgData name="Yoel Kortick" userId="167978f5-7f40-4909-85d5-d4149554ad4e" providerId="ADAL" clId="{D5FD8459-2B5C-48A5-9673-8D128202ED48}" dt="2026-03-25T17:05:38.008" v="198" actId="478"/>
        <pc:sldMasterMkLst>
          <pc:docMk/>
          <pc:sldMasterMk cId="1691894521" sldId="2147483966"/>
        </pc:sldMasterMkLst>
        <pc:spChg chg="mod">
          <ac:chgData name="Yoel Kortick" userId="167978f5-7f40-4909-85d5-d4149554ad4e" providerId="ADAL" clId="{D5FD8459-2B5C-48A5-9673-8D128202ED48}" dt="2026-03-25T17:05:32.525" v="197"/>
          <ac:spMkLst>
            <pc:docMk/>
            <pc:sldMasterMk cId="1691894521" sldId="2147483966"/>
            <ac:spMk id="10" creationId="{364A4296-C176-CDE2-87B6-6646B40366AB}"/>
          </ac:spMkLst>
        </pc:spChg>
        <pc:spChg chg="mod">
          <ac:chgData name="Yoel Kortick" userId="167978f5-7f40-4909-85d5-d4149554ad4e" providerId="ADAL" clId="{D5FD8459-2B5C-48A5-9673-8D128202ED48}" dt="2026-03-25T17:05:32.525" v="197"/>
          <ac:spMkLst>
            <pc:docMk/>
            <pc:sldMasterMk cId="1691894521" sldId="2147483966"/>
            <ac:spMk id="14" creationId="{E65953B3-906E-564A-DAF8-3DD278C297E2}"/>
          </ac:spMkLst>
        </pc:spChg>
        <pc:spChg chg="mod">
          <ac:chgData name="Yoel Kortick" userId="167978f5-7f40-4909-85d5-d4149554ad4e" providerId="ADAL" clId="{D5FD8459-2B5C-48A5-9673-8D128202ED48}" dt="2026-03-25T17:05:32.525" v="197"/>
          <ac:spMkLst>
            <pc:docMk/>
            <pc:sldMasterMk cId="1691894521" sldId="2147483966"/>
            <ac:spMk id="15" creationId="{C0330C92-8232-D0B1-43B8-2F7E8EC54060}"/>
          </ac:spMkLst>
        </pc:spChg>
        <pc:spChg chg="mod">
          <ac:chgData name="Yoel Kortick" userId="167978f5-7f40-4909-85d5-d4149554ad4e" providerId="ADAL" clId="{D5FD8459-2B5C-48A5-9673-8D128202ED48}" dt="2026-03-25T17:05:32.525" v="197"/>
          <ac:spMkLst>
            <pc:docMk/>
            <pc:sldMasterMk cId="1691894521" sldId="2147483966"/>
            <ac:spMk id="32" creationId="{2B1FDE59-6BD2-F85D-EBFD-5328DDEC5A04}"/>
          </ac:spMkLst>
        </pc:spChg>
        <pc:spChg chg="mod">
          <ac:chgData name="Yoel Kortick" userId="167978f5-7f40-4909-85d5-d4149554ad4e" providerId="ADAL" clId="{D5FD8459-2B5C-48A5-9673-8D128202ED48}" dt="2026-03-25T17:05:32.525" v="197"/>
          <ac:spMkLst>
            <pc:docMk/>
            <pc:sldMasterMk cId="1691894521" sldId="2147483966"/>
            <ac:spMk id="34" creationId="{AC522B17-15A3-8828-21F2-5481E60A6030}"/>
          </ac:spMkLst>
        </pc:spChg>
        <pc:spChg chg="mod">
          <ac:chgData name="Yoel Kortick" userId="167978f5-7f40-4909-85d5-d4149554ad4e" providerId="ADAL" clId="{D5FD8459-2B5C-48A5-9673-8D128202ED48}" dt="2026-03-25T17:05:32.525" v="197"/>
          <ac:spMkLst>
            <pc:docMk/>
            <pc:sldMasterMk cId="1691894521" sldId="2147483966"/>
            <ac:spMk id="38" creationId="{3B64C272-97A0-2014-B2A1-897809388EF3}"/>
          </ac:spMkLst>
        </pc:spChg>
        <pc:spChg chg="mod">
          <ac:chgData name="Yoel Kortick" userId="167978f5-7f40-4909-85d5-d4149554ad4e" providerId="ADAL" clId="{D5FD8459-2B5C-48A5-9673-8D128202ED48}" dt="2026-03-25T17:05:32.525" v="197"/>
          <ac:spMkLst>
            <pc:docMk/>
            <pc:sldMasterMk cId="1691894521" sldId="2147483966"/>
            <ac:spMk id="43" creationId="{3A14E16E-4E88-4643-43B5-BA62EB127F87}"/>
          </ac:spMkLst>
        </pc:spChg>
        <pc:spChg chg="mod">
          <ac:chgData name="Yoel Kortick" userId="167978f5-7f40-4909-85d5-d4149554ad4e" providerId="ADAL" clId="{D5FD8459-2B5C-48A5-9673-8D128202ED48}" dt="2026-03-25T17:05:32.525" v="197"/>
          <ac:spMkLst>
            <pc:docMk/>
            <pc:sldMasterMk cId="1691894521" sldId="2147483966"/>
            <ac:spMk id="54" creationId="{0198B902-D8D1-5E7E-F9E6-B3B1C3279F26}"/>
          </ac:spMkLst>
        </pc:spChg>
        <pc:spChg chg="mod">
          <ac:chgData name="Yoel Kortick" userId="167978f5-7f40-4909-85d5-d4149554ad4e" providerId="ADAL" clId="{D5FD8459-2B5C-48A5-9673-8D128202ED48}" dt="2026-03-25T17:05:32.525" v="197"/>
          <ac:spMkLst>
            <pc:docMk/>
            <pc:sldMasterMk cId="1691894521" sldId="2147483966"/>
            <ac:spMk id="55" creationId="{03F26F14-CC7A-5ED9-7F06-C870880B8F9C}"/>
          </ac:spMkLst>
        </pc:spChg>
        <pc:spChg chg="mod">
          <ac:chgData name="Yoel Kortick" userId="167978f5-7f40-4909-85d5-d4149554ad4e" providerId="ADAL" clId="{D5FD8459-2B5C-48A5-9673-8D128202ED48}" dt="2026-03-25T17:05:32.525" v="197"/>
          <ac:spMkLst>
            <pc:docMk/>
            <pc:sldMasterMk cId="1691894521" sldId="2147483966"/>
            <ac:spMk id="57" creationId="{68458F4F-E8A1-F7E0-5D9E-3A6BD3D4280B}"/>
          </ac:spMkLst>
        </pc:spChg>
        <pc:grpChg chg="del">
          <ac:chgData name="Yoel Kortick" userId="167978f5-7f40-4909-85d5-d4149554ad4e" providerId="ADAL" clId="{D5FD8459-2B5C-48A5-9673-8D128202ED48}" dt="2026-03-25T17:05:31.408" v="196" actId="478"/>
          <ac:grpSpMkLst>
            <pc:docMk/>
            <pc:sldMasterMk cId="1691894521" sldId="2147483966"/>
            <ac:grpSpMk id="12" creationId="{55AB62AB-6881-76D9-7E71-82BB8158D825}"/>
          </ac:grpSpMkLst>
        </pc:grpChg>
        <pc:sldLayoutChg chg="delSp mod">
          <pc:chgData name="Yoel Kortick" userId="167978f5-7f40-4909-85d5-d4149554ad4e" providerId="ADAL" clId="{D5FD8459-2B5C-48A5-9673-8D128202ED48}" dt="2026-03-25T17:05:38.008" v="198" actId="478"/>
          <pc:sldLayoutMkLst>
            <pc:docMk/>
            <pc:sldMasterMk cId="1691894521" sldId="2147483966"/>
            <pc:sldLayoutMk cId="447397038" sldId="2147483919"/>
          </pc:sldLayoutMkLst>
          <pc:grpChg chg="del">
            <ac:chgData name="Yoel Kortick" userId="167978f5-7f40-4909-85d5-d4149554ad4e" providerId="ADAL" clId="{D5FD8459-2B5C-48A5-9673-8D128202ED48}" dt="2026-03-25T17:05:38.008" v="198" actId="478"/>
            <ac:grpSpMkLst>
              <pc:docMk/>
              <pc:sldMasterMk cId="1691894521" sldId="2147483966"/>
              <pc:sldLayoutMk cId="447397038" sldId="2147483919"/>
              <ac:grpSpMk id="24" creationId="{14A9409C-897B-CE71-66D4-43705F0A71D1}"/>
            </ac:grpSpMkLst>
          </pc:grpChg>
        </pc:sldLayoutChg>
        <pc:sldLayoutChg chg="del">
          <pc:chgData name="Yoel Kortick" userId="167978f5-7f40-4909-85d5-d4149554ad4e" providerId="ADAL" clId="{D5FD8459-2B5C-48A5-9673-8D128202ED48}" dt="2026-03-25T17:01:07.363" v="156" actId="47"/>
          <pc:sldLayoutMkLst>
            <pc:docMk/>
            <pc:sldMasterMk cId="1691894521" sldId="2147483966"/>
            <pc:sldLayoutMk cId="2185889949" sldId="214748462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26/03/2026</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488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sv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a:p>
          <a:p>
            <a:endParaRPr lang="en-NL"/>
          </a:p>
          <a:p>
            <a:endParaRPr lang="en-NL"/>
          </a:p>
          <a:p>
            <a:endParaRPr lang="en-NL"/>
          </a:p>
          <a:p>
            <a:endParaRPr lang="en-NL"/>
          </a:p>
          <a:p>
            <a:r>
              <a:rPr lang="en-NL"/>
              <a:t>Click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2024 Clarivate</a:t>
            </a:r>
          </a:p>
          <a:p>
            <a:r>
              <a:rPr lang="en-US" sz="900" noProof="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2024 Clarivate</a:t>
            </a:r>
          </a:p>
          <a:p>
            <a:r>
              <a:rPr lang="en-US" sz="900" noProof="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losing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852542-6179-1DB8-42D8-4BCA355971D3}"/>
              </a:ext>
            </a:extLst>
          </p:cNvPr>
          <p:cNvPicPr>
            <a:picLocks noChangeAspect="1"/>
          </p:cNvPicPr>
          <p:nvPr userDrawn="1"/>
        </p:nvPicPr>
        <p:blipFill>
          <a:blip r:embed="rId2"/>
          <a:srcRect t="5594"/>
          <a:stretch>
            <a:fillRect/>
          </a:stretch>
        </p:blipFill>
        <p:spPr>
          <a:xfrm>
            <a:off x="0" y="0"/>
            <a:ext cx="12192000" cy="6858000"/>
          </a:xfrm>
          <a:custGeom>
            <a:avLst/>
            <a:gdLst>
              <a:gd name="csX0" fmla="*/ 0 w 12192000"/>
              <a:gd name="csY0" fmla="*/ 0 h 6858000"/>
              <a:gd name="csX1" fmla="*/ 12192000 w 12192000"/>
              <a:gd name="csY1" fmla="*/ 0 h 6858000"/>
              <a:gd name="csX2" fmla="*/ 12192000 w 12192000"/>
              <a:gd name="csY2" fmla="*/ 6858000 h 6858000"/>
              <a:gd name="csX3" fmla="*/ 0 w 12192000"/>
              <a:gd name="csY3" fmla="*/ 6858000 h 6858000"/>
            </a:gdLst>
            <a:ahLst/>
            <a:cxnLst>
              <a:cxn ang="0">
                <a:pos x="csX0" y="csY0"/>
              </a:cxn>
              <a:cxn ang="0">
                <a:pos x="csX1" y="csY1"/>
              </a:cxn>
              <a:cxn ang="0">
                <a:pos x="csX2" y="csY2"/>
              </a:cxn>
              <a:cxn ang="0">
                <a:pos x="csX3" y="csY3"/>
              </a:cxn>
            </a:cxnLst>
            <a:rect l="l" t="t" r="r" b="b"/>
            <a:pathLst>
              <a:path w="12192000" h="6858000">
                <a:moveTo>
                  <a:pt x="0" y="0"/>
                </a:moveTo>
                <a:lnTo>
                  <a:pt x="12192000" y="0"/>
                </a:lnTo>
                <a:lnTo>
                  <a:pt x="12192000" y="6858000"/>
                </a:lnTo>
                <a:lnTo>
                  <a:pt x="0" y="6858000"/>
                </a:lnTo>
                <a:close/>
              </a:path>
            </a:pathLst>
          </a:custGeom>
        </p:spPr>
      </p:pic>
      <p:pic>
        <p:nvPicPr>
          <p:cNvPr id="6" name="Picture 5">
            <a:extLst>
              <a:ext uri="{FF2B5EF4-FFF2-40B4-BE49-F238E27FC236}">
                <a16:creationId xmlns:a16="http://schemas.microsoft.com/office/drawing/2014/main" id="{E50BB0C6-EB58-C307-D686-8870FE83D3CF}"/>
              </a:ext>
            </a:extLst>
          </p:cNvPr>
          <p:cNvPicPr>
            <a:picLocks noChangeAspect="1"/>
          </p:cNvPicPr>
          <p:nvPr userDrawn="1"/>
        </p:nvPicPr>
        <p:blipFill>
          <a:blip r:embed="rId2"/>
          <a:srcRect l="33477" t="3349" r="33477" b="36245"/>
          <a:stretch>
            <a:fillRect/>
          </a:stretch>
        </p:blipFill>
        <p:spPr>
          <a:xfrm flipV="1">
            <a:off x="4081465" y="1042252"/>
            <a:ext cx="4029071" cy="4388122"/>
          </a:xfrm>
          <a:custGeom>
            <a:avLst/>
            <a:gdLst>
              <a:gd name="csX0" fmla="*/ 3475604 w 4029071"/>
              <a:gd name="csY0" fmla="*/ 2193719 h 4388122"/>
              <a:gd name="csX1" fmla="*/ 4029071 w 4029071"/>
              <a:gd name="csY1" fmla="*/ 1298501 h 4388122"/>
              <a:gd name="csX2" fmla="*/ 1756899 w 4029071"/>
              <a:gd name="csY2" fmla="*/ 0 h 4388122"/>
              <a:gd name="csX3" fmla="*/ 1247678 w 4029071"/>
              <a:gd name="csY3" fmla="*/ 920090 h 4388122"/>
              <a:gd name="csX4" fmla="*/ 3475604 w 4029071"/>
              <a:gd name="csY4" fmla="*/ 2193719 h 4388122"/>
              <a:gd name="csX5" fmla="*/ 718047 w 4029071"/>
              <a:gd name="csY5" fmla="*/ 3517433 h 4388122"/>
              <a:gd name="csX6" fmla="*/ 1247054 w 4029071"/>
              <a:gd name="csY6" fmla="*/ 3467463 h 4388122"/>
              <a:gd name="csX7" fmla="*/ 1141253 w 4029071"/>
              <a:gd name="csY7" fmla="*/ 3139894 h 4388122"/>
              <a:gd name="csX8" fmla="*/ 1247661 w 4029071"/>
              <a:gd name="csY8" fmla="*/ 920090 h 4388122"/>
              <a:gd name="csX9" fmla="*/ 186752 w 4029071"/>
              <a:gd name="csY9" fmla="*/ 895464 h 4388122"/>
              <a:gd name="csX10" fmla="*/ 187246 w 4029071"/>
              <a:gd name="csY10" fmla="*/ 3492030 h 4388122"/>
              <a:gd name="csX11" fmla="*/ 718047 w 4029071"/>
              <a:gd name="csY11" fmla="*/ 3517433 h 4388122"/>
              <a:gd name="csX12" fmla="*/ 1754228 w 4029071"/>
              <a:gd name="csY12" fmla="*/ 4388122 h 4388122"/>
              <a:gd name="csX13" fmla="*/ 4029051 w 4029071"/>
              <a:gd name="csY13" fmla="*/ 3088935 h 4388122"/>
              <a:gd name="csX14" fmla="*/ 3475604 w 4029071"/>
              <a:gd name="csY14" fmla="*/ 2193719 h 4388122"/>
              <a:gd name="csX15" fmla="*/ 1247054 w 4029071"/>
              <a:gd name="csY15" fmla="*/ 3467442 h 4388122"/>
              <a:gd name="csX16" fmla="*/ 1754228 w 4029071"/>
              <a:gd name="csY16" fmla="*/ 4388122 h 4388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029071" h="4388122">
                <a:moveTo>
                  <a:pt x="3475604" y="2193719"/>
                </a:moveTo>
                <a:cubicBezTo>
                  <a:pt x="3702639" y="1923156"/>
                  <a:pt x="3889050" y="1621634"/>
                  <a:pt x="4029071" y="1298501"/>
                </a:cubicBezTo>
                <a:cubicBezTo>
                  <a:pt x="3411601" y="661336"/>
                  <a:pt x="2623551" y="210978"/>
                  <a:pt x="1756899" y="0"/>
                </a:cubicBezTo>
                <a:cubicBezTo>
                  <a:pt x="1542983" y="280687"/>
                  <a:pt x="1371453" y="590625"/>
                  <a:pt x="1247678" y="920090"/>
                </a:cubicBezTo>
                <a:cubicBezTo>
                  <a:pt x="2120679" y="1067030"/>
                  <a:pt x="2911271" y="1518998"/>
                  <a:pt x="3475604" y="2193719"/>
                </a:cubicBezTo>
                <a:close/>
                <a:moveTo>
                  <a:pt x="718047" y="3517433"/>
                </a:moveTo>
                <a:cubicBezTo>
                  <a:pt x="895138" y="3513327"/>
                  <a:pt x="1071931" y="3496656"/>
                  <a:pt x="1247054" y="3467463"/>
                </a:cubicBezTo>
                <a:cubicBezTo>
                  <a:pt x="1207053" y="3360524"/>
                  <a:pt x="1171473" y="3251384"/>
                  <a:pt x="1141253" y="3139894"/>
                </a:cubicBezTo>
                <a:cubicBezTo>
                  <a:pt x="940796" y="2407183"/>
                  <a:pt x="978008" y="1630753"/>
                  <a:pt x="1247661" y="920090"/>
                </a:cubicBezTo>
                <a:cubicBezTo>
                  <a:pt x="897056" y="861567"/>
                  <a:pt x="539761" y="853283"/>
                  <a:pt x="186752" y="895464"/>
                </a:cubicBezTo>
                <a:cubicBezTo>
                  <a:pt x="-62408" y="1743476"/>
                  <a:pt x="-62256" y="2644114"/>
                  <a:pt x="187246" y="3492030"/>
                </a:cubicBezTo>
                <a:cubicBezTo>
                  <a:pt x="363563" y="3513084"/>
                  <a:pt x="540954" y="3521539"/>
                  <a:pt x="718047" y="3517433"/>
                </a:cubicBezTo>
                <a:close/>
                <a:moveTo>
                  <a:pt x="1754228" y="4388122"/>
                </a:moveTo>
                <a:cubicBezTo>
                  <a:pt x="2621901" y="4177407"/>
                  <a:pt x="3410956" y="3726765"/>
                  <a:pt x="4029051" y="3088935"/>
                </a:cubicBezTo>
                <a:cubicBezTo>
                  <a:pt x="3889031" y="2765783"/>
                  <a:pt x="3702639" y="2464283"/>
                  <a:pt x="3475604" y="2193719"/>
                </a:cubicBezTo>
                <a:cubicBezTo>
                  <a:pt x="2911138" y="2868591"/>
                  <a:pt x="2120281" y="3320615"/>
                  <a:pt x="1247054" y="3467442"/>
                </a:cubicBezTo>
                <a:cubicBezTo>
                  <a:pt x="1370165" y="3796985"/>
                  <a:pt x="1541012" y="4107112"/>
                  <a:pt x="1754228" y="4388122"/>
                </a:cubicBezTo>
                <a:close/>
              </a:path>
            </a:pathLst>
          </a:custGeom>
        </p:spPr>
      </p:pic>
      <p:sp>
        <p:nvSpPr>
          <p:cNvPr id="8" name="Freeform: Shape 7">
            <a:extLst>
              <a:ext uri="{FF2B5EF4-FFF2-40B4-BE49-F238E27FC236}">
                <a16:creationId xmlns:a16="http://schemas.microsoft.com/office/drawing/2014/main" id="{A5693152-BF5F-D9E2-E8CA-FDA244846E95}"/>
              </a:ext>
            </a:extLst>
          </p:cNvPr>
          <p:cNvSpPr/>
          <p:nvPr userDrawn="1"/>
        </p:nvSpPr>
        <p:spPr>
          <a:xfrm flipV="1">
            <a:off x="0" y="0"/>
            <a:ext cx="12192000" cy="6858000"/>
          </a:xfrm>
          <a:custGeom>
            <a:avLst/>
            <a:gdLst>
              <a:gd name="csX0" fmla="*/ 0 w 12192000"/>
              <a:gd name="csY0" fmla="*/ 0 h 6858000"/>
              <a:gd name="csX1" fmla="*/ 12192000 w 12192000"/>
              <a:gd name="csY1" fmla="*/ 0 h 6858000"/>
              <a:gd name="csX2" fmla="*/ 12192000 w 12192000"/>
              <a:gd name="csY2" fmla="*/ 549275 h 6858000"/>
              <a:gd name="csX3" fmla="*/ 12192000 w 12192000"/>
              <a:gd name="csY3" fmla="*/ 6308725 h 6858000"/>
              <a:gd name="csX4" fmla="*/ 12192000 w 12192000"/>
              <a:gd name="csY4" fmla="*/ 6858000 h 6858000"/>
              <a:gd name="csX5" fmla="*/ 0 w 12192000"/>
              <a:gd name="csY5" fmla="*/ 6858000 h 6858000"/>
              <a:gd name="csX6" fmla="*/ 0 w 12192000"/>
              <a:gd name="csY6" fmla="*/ 6308725 h 6858000"/>
              <a:gd name="csX7" fmla="*/ 0 w 12192000"/>
              <a:gd name="csY7" fmla="*/ 549275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2000" h="6858000">
                <a:moveTo>
                  <a:pt x="0" y="0"/>
                </a:moveTo>
                <a:lnTo>
                  <a:pt x="12192000" y="0"/>
                </a:lnTo>
                <a:lnTo>
                  <a:pt x="12192000" y="549275"/>
                </a:lnTo>
                <a:lnTo>
                  <a:pt x="12192000" y="6308725"/>
                </a:lnTo>
                <a:lnTo>
                  <a:pt x="12192000" y="6858000"/>
                </a:lnTo>
                <a:lnTo>
                  <a:pt x="0" y="6858000"/>
                </a:lnTo>
                <a:lnTo>
                  <a:pt x="0" y="6308725"/>
                </a:lnTo>
                <a:lnTo>
                  <a:pt x="0" y="549275"/>
                </a:lnTo>
                <a:close/>
              </a:path>
            </a:pathLst>
          </a:custGeom>
          <a:gradFill flip="none" rotWithShape="1">
            <a:gsLst>
              <a:gs pos="0">
                <a:schemeClr val="tx1">
                  <a:alpha val="38000"/>
                </a:schemeClr>
              </a:gs>
              <a:gs pos="40000">
                <a:srgbClr val="000000">
                  <a:alpha val="0"/>
                </a:srgbClr>
              </a:gs>
              <a:gs pos="100000">
                <a:schemeClr val="tx1">
                  <a:alpha val="47000"/>
                </a:schemeClr>
              </a:gs>
            </a:gsLst>
            <a:lin ang="5400000" scaled="1"/>
            <a:tileRect/>
          </a:gradFill>
          <a:ln>
            <a:noFill/>
          </a:ln>
        </p:spPr>
        <p:txBody>
          <a:bodyPr wrap="square" rtlCol="0" anchor="ctr">
            <a:noAutofit/>
          </a:bodyPr>
          <a:lstStyle/>
          <a:p>
            <a:pPr lvl="0"/>
            <a:r>
              <a:rPr lang="en-US">
                <a:solidFill>
                  <a:schemeClr val="bg1"/>
                </a:solidFill>
              </a:rPr>
              <a:t>z</a:t>
            </a:r>
          </a:p>
        </p:txBody>
      </p:sp>
      <p:pic>
        <p:nvPicPr>
          <p:cNvPr id="14" name="Graphic 13">
            <a:extLst>
              <a:ext uri="{FF2B5EF4-FFF2-40B4-BE49-F238E27FC236}">
                <a16:creationId xmlns:a16="http://schemas.microsoft.com/office/drawing/2014/main" id="{A12E4C23-2F3A-8753-E7A6-87E3167FAE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7475" y="517645"/>
            <a:ext cx="1860650" cy="333729"/>
          </a:xfrm>
          <a:prstGeom prst="rect">
            <a:avLst/>
          </a:prstGeom>
        </p:spPr>
      </p:pic>
      <p:pic>
        <p:nvPicPr>
          <p:cNvPr id="3" name="Graphic 2">
            <a:extLst>
              <a:ext uri="{FF2B5EF4-FFF2-40B4-BE49-F238E27FC236}">
                <a16:creationId xmlns:a16="http://schemas.microsoft.com/office/drawing/2014/main" id="{F93D023D-68F3-CE97-920C-D1F747E7551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2496" y="485575"/>
            <a:ext cx="1323250" cy="397870"/>
          </a:xfrm>
          <a:prstGeom prst="rect">
            <a:avLst/>
          </a:prstGeom>
        </p:spPr>
      </p:pic>
      <p:sp>
        <p:nvSpPr>
          <p:cNvPr id="7" name="Text Placeholder 9">
            <a:extLst>
              <a:ext uri="{FF2B5EF4-FFF2-40B4-BE49-F238E27FC236}">
                <a16:creationId xmlns:a16="http://schemas.microsoft.com/office/drawing/2014/main" id="{DA62EF8C-BFE6-4074-DD9F-9FB2D3ABFF20}"/>
              </a:ext>
            </a:extLst>
          </p:cNvPr>
          <p:cNvSpPr>
            <a:spLocks noGrp="1"/>
          </p:cNvSpPr>
          <p:nvPr>
            <p:ph type="body" sz="quarter" idx="16" hasCustomPrompt="1"/>
          </p:nvPr>
        </p:nvSpPr>
        <p:spPr>
          <a:xfrm>
            <a:off x="3511482" y="2526668"/>
            <a:ext cx="5169036" cy="948620"/>
          </a:xfrm>
          <a:prstGeom prst="rect">
            <a:avLst/>
          </a:prstGeom>
        </p:spPr>
        <p:txBody>
          <a:bodyPr lIns="0" tIns="36000" rIns="0" bIns="0" anchor="t" anchorCtr="0">
            <a:noAutofit/>
          </a:bodyPr>
          <a:lstStyle>
            <a:lvl1pPr marL="0" indent="0" algn="ctr">
              <a:lnSpc>
                <a:spcPct val="85000"/>
              </a:lnSpc>
              <a:spcBef>
                <a:spcPts val="0"/>
              </a:spcBef>
              <a:buNone/>
              <a:defRPr sz="7200" baseline="0">
                <a:solidFill>
                  <a:schemeClr val="accent1"/>
                </a:solidFill>
                <a:latin typeface="+mj-lt"/>
              </a:defRPr>
            </a:lvl1pPr>
          </a:lstStyle>
          <a:p>
            <a:pPr lvl="0"/>
            <a:r>
              <a:rPr lang="fr-FR" err="1"/>
              <a:t>Thank</a:t>
            </a:r>
            <a:r>
              <a:rPr lang="fr-FR"/>
              <a:t> You</a:t>
            </a:r>
            <a:endParaRPr lang="en-US"/>
          </a:p>
        </p:txBody>
      </p:sp>
      <p:sp>
        <p:nvSpPr>
          <p:cNvPr id="2" name="Text Placeholder 9">
            <a:extLst>
              <a:ext uri="{FF2B5EF4-FFF2-40B4-BE49-F238E27FC236}">
                <a16:creationId xmlns:a16="http://schemas.microsoft.com/office/drawing/2014/main" id="{10C381DE-B65A-95F1-5C06-5E0C594B456F}"/>
              </a:ext>
            </a:extLst>
          </p:cNvPr>
          <p:cNvSpPr>
            <a:spLocks noGrp="1"/>
          </p:cNvSpPr>
          <p:nvPr>
            <p:ph type="body" sz="quarter" idx="13" hasCustomPrompt="1"/>
          </p:nvPr>
        </p:nvSpPr>
        <p:spPr>
          <a:xfrm>
            <a:off x="3359151" y="3751888"/>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5" name="Text Placeholder 9">
            <a:extLst>
              <a:ext uri="{FF2B5EF4-FFF2-40B4-BE49-F238E27FC236}">
                <a16:creationId xmlns:a16="http://schemas.microsoft.com/office/drawing/2014/main" id="{23EA8742-66CE-6012-166B-CF928AD72E3E}"/>
              </a:ext>
            </a:extLst>
          </p:cNvPr>
          <p:cNvSpPr>
            <a:spLocks noGrp="1"/>
          </p:cNvSpPr>
          <p:nvPr>
            <p:ph type="body" sz="quarter" idx="14" hasCustomPrompt="1"/>
          </p:nvPr>
        </p:nvSpPr>
        <p:spPr>
          <a:xfrm>
            <a:off x="3359150" y="4018019"/>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9" name="Text Placeholder 9">
            <a:extLst>
              <a:ext uri="{FF2B5EF4-FFF2-40B4-BE49-F238E27FC236}">
                <a16:creationId xmlns:a16="http://schemas.microsoft.com/office/drawing/2014/main" id="{1F1A19CF-B4B1-A8D9-F15F-71511B6E0980}"/>
              </a:ext>
            </a:extLst>
          </p:cNvPr>
          <p:cNvSpPr>
            <a:spLocks noGrp="1"/>
          </p:cNvSpPr>
          <p:nvPr>
            <p:ph type="body" sz="quarter" idx="15" hasCustomPrompt="1"/>
          </p:nvPr>
        </p:nvSpPr>
        <p:spPr>
          <a:xfrm>
            <a:off x="3359151" y="4312687"/>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Tree>
    <p:extLst>
      <p:ext uri="{BB962C8B-B14F-4D97-AF65-F5344CB8AC3E}">
        <p14:creationId xmlns:p14="http://schemas.microsoft.com/office/powerpoint/2010/main" val="4422411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Mint 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2BD9C-D948-D0D2-FB62-231BD39CDFE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 t="322" r="216" b="105"/>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7" name="Text Placeholder 9">
            <a:extLst>
              <a:ext uri="{FF2B5EF4-FFF2-40B4-BE49-F238E27FC236}">
                <a16:creationId xmlns:a16="http://schemas.microsoft.com/office/drawing/2014/main" id="{7540912D-D14E-55AC-C114-6C8756261DC1}"/>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dirty="0"/>
              <a:t>Section break one line</a:t>
            </a:r>
          </a:p>
        </p:txBody>
      </p:sp>
    </p:spTree>
    <p:extLst>
      <p:ext uri="{BB962C8B-B14F-4D97-AF65-F5344CB8AC3E}">
        <p14:creationId xmlns:p14="http://schemas.microsoft.com/office/powerpoint/2010/main" val="1268318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4_Single image - 1 line only - Mint">
    <p:bg>
      <p:bgPr>
        <a:solidFill>
          <a:srgbClr val="FAF5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1DE1A-FEDF-1BE9-3E03-3E9F8E862D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104063" y="0"/>
            <a:ext cx="5087938" cy="6858000"/>
          </a:xfrm>
          <a:prstGeom prst="rect">
            <a:avLst/>
          </a:prstGeom>
        </p:spPr>
      </p:pic>
      <p:pic>
        <p:nvPicPr>
          <p:cNvPr id="10" name="Picture 9">
            <a:extLst>
              <a:ext uri="{FF2B5EF4-FFF2-40B4-BE49-F238E27FC236}">
                <a16:creationId xmlns:a16="http://schemas.microsoft.com/office/drawing/2014/main" id="{5F750CDF-31AB-E8C1-CF42-CAD926A8917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flipV="1">
            <a:off x="7918189" y="1414465"/>
            <a:ext cx="3699399" cy="4029075"/>
          </a:xfrm>
          <a:custGeom>
            <a:avLst/>
            <a:gdLst>
              <a:gd name="csX0" fmla="*/ 1154403 w 3699399"/>
              <a:gd name="csY0" fmla="*/ 840550 h 4029075"/>
              <a:gd name="csX1" fmla="*/ 1154405 w 3699399"/>
              <a:gd name="csY1" fmla="*/ 840378 h 4029075"/>
              <a:gd name="csX2" fmla="*/ 1154355 w 3699399"/>
              <a:gd name="csY2" fmla="*/ 840543 h 4029075"/>
              <a:gd name="csX3" fmla="*/ 1154867 w 3699399"/>
              <a:gd name="csY3" fmla="*/ 840612 h 4029075"/>
              <a:gd name="csX4" fmla="*/ 1154403 w 3699399"/>
              <a:gd name="csY4" fmla="*/ 840550 h 4029075"/>
              <a:gd name="csX5" fmla="*/ 1154402 w 3699399"/>
              <a:gd name="csY5" fmla="*/ 840608 h 4029075"/>
              <a:gd name="csX6" fmla="*/ 3184402 w 3699399"/>
              <a:gd name="csY6" fmla="*/ 2029099 h 4029075"/>
              <a:gd name="csX7" fmla="*/ 3699399 w 3699399"/>
              <a:gd name="csY7" fmla="*/ 1211982 h 4029075"/>
              <a:gd name="csX8" fmla="*/ 1629275 w 3699399"/>
              <a:gd name="csY8" fmla="*/ 0 h 4029075"/>
              <a:gd name="csX9" fmla="*/ 1400005 w 3699399"/>
              <a:gd name="csY9" fmla="*/ 335914 h 4029075"/>
              <a:gd name="csX10" fmla="*/ 1154405 w 3699399"/>
              <a:gd name="csY10" fmla="*/ 840378 h 4029075"/>
              <a:gd name="csX11" fmla="*/ 1154640 w 3699399"/>
              <a:gd name="csY11" fmla="*/ 840149 h 4029075"/>
              <a:gd name="csX12" fmla="*/ 3184402 w 3699399"/>
              <a:gd name="csY12" fmla="*/ 2029099 h 4029075"/>
              <a:gd name="csX13" fmla="*/ 566152 w 3699399"/>
              <a:gd name="csY13" fmla="*/ 3220887 h 4029075"/>
              <a:gd name="csX14" fmla="*/ 1131226 w 3699399"/>
              <a:gd name="csY14" fmla="*/ 3179359 h 4029075"/>
              <a:gd name="csX15" fmla="*/ 1037129 w 3699399"/>
              <a:gd name="csY15" fmla="*/ 2877570 h 4029075"/>
              <a:gd name="csX16" fmla="*/ 1004878 w 3699399"/>
              <a:gd name="csY16" fmla="*/ 1335172 h 4029075"/>
              <a:gd name="csX17" fmla="*/ 1154355 w 3699399"/>
              <a:gd name="csY17" fmla="*/ 840543 h 4029075"/>
              <a:gd name="csX18" fmla="*/ 875988 w 3699399"/>
              <a:gd name="csY18" fmla="*/ 802972 h 4029075"/>
              <a:gd name="csX19" fmla="*/ 590240 w 3699399"/>
              <a:gd name="csY19" fmla="*/ 788316 h 4029075"/>
              <a:gd name="csX20" fmla="*/ 183273 w 3699399"/>
              <a:gd name="csY20" fmla="*/ 808702 h 4029075"/>
              <a:gd name="csX21" fmla="*/ 160124 w 3699399"/>
              <a:gd name="csY21" fmla="*/ 3192751 h 4029075"/>
              <a:gd name="csX22" fmla="*/ 566152 w 3699399"/>
              <a:gd name="csY22" fmla="*/ 3220887 h 4029075"/>
              <a:gd name="csX23" fmla="*/ 1587588 w 3699399"/>
              <a:gd name="csY23" fmla="*/ 4029075 h 4029075"/>
              <a:gd name="csX24" fmla="*/ 3683200 w 3699399"/>
              <a:gd name="csY24" fmla="*/ 2856108 h 4029075"/>
              <a:gd name="csX25" fmla="*/ 3184168 w 3699399"/>
              <a:gd name="csY25" fmla="*/ 2029324 h 4029075"/>
              <a:gd name="csX26" fmla="*/ 1131226 w 3699399"/>
              <a:gd name="csY26" fmla="*/ 3179356 h 4029075"/>
              <a:gd name="csX27" fmla="*/ 1587588 w 3699399"/>
              <a:gd name="csY27" fmla="*/ 4029075 h 4029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699399" h="4029075">
                <a:moveTo>
                  <a:pt x="1154403" y="840550"/>
                </a:moveTo>
                <a:lnTo>
                  <a:pt x="1154405" y="840378"/>
                </a:lnTo>
                <a:lnTo>
                  <a:pt x="1154355" y="840543"/>
                </a:lnTo>
                <a:close/>
                <a:moveTo>
                  <a:pt x="1154867" y="840612"/>
                </a:moveTo>
                <a:lnTo>
                  <a:pt x="1154403" y="840550"/>
                </a:lnTo>
                <a:lnTo>
                  <a:pt x="1154402" y="840608"/>
                </a:lnTo>
                <a:close/>
                <a:moveTo>
                  <a:pt x="3184402" y="2029099"/>
                </a:moveTo>
                <a:cubicBezTo>
                  <a:pt x="3393197" y="1784274"/>
                  <a:pt x="3567532" y="1509308"/>
                  <a:pt x="3699399" y="1211982"/>
                </a:cubicBezTo>
                <a:cubicBezTo>
                  <a:pt x="3147826" y="631746"/>
                  <a:pt x="2434302" y="203877"/>
                  <a:pt x="1629275" y="0"/>
                </a:cubicBezTo>
                <a:cubicBezTo>
                  <a:pt x="1546369" y="107134"/>
                  <a:pt x="1469715" y="218948"/>
                  <a:pt x="1400005" y="335914"/>
                </a:cubicBezTo>
                <a:cubicBezTo>
                  <a:pt x="1303032" y="498610"/>
                  <a:pt x="1221623" y="667461"/>
                  <a:pt x="1154405" y="840378"/>
                </a:cubicBezTo>
                <a:lnTo>
                  <a:pt x="1154640" y="840149"/>
                </a:lnTo>
                <a:cubicBezTo>
                  <a:pt x="1969574" y="984498"/>
                  <a:pt x="2683274" y="1418143"/>
                  <a:pt x="3184402" y="2029099"/>
                </a:cubicBezTo>
                <a:close/>
                <a:moveTo>
                  <a:pt x="566152" y="3220887"/>
                </a:moveTo>
                <a:cubicBezTo>
                  <a:pt x="758557" y="3222721"/>
                  <a:pt x="947152" y="3208340"/>
                  <a:pt x="1131226" y="3179359"/>
                </a:cubicBezTo>
                <a:cubicBezTo>
                  <a:pt x="1095565" y="3080802"/>
                  <a:pt x="1063889" y="2980204"/>
                  <a:pt x="1037129" y="2877570"/>
                </a:cubicBezTo>
                <a:cubicBezTo>
                  <a:pt x="903572" y="2364118"/>
                  <a:pt x="894768" y="1838598"/>
                  <a:pt x="1004878" y="1335172"/>
                </a:cubicBezTo>
                <a:lnTo>
                  <a:pt x="1154355" y="840543"/>
                </a:lnTo>
                <a:lnTo>
                  <a:pt x="875988" y="802972"/>
                </a:lnTo>
                <a:cubicBezTo>
                  <a:pt x="781847" y="794187"/>
                  <a:pt x="686557" y="789234"/>
                  <a:pt x="590240" y="788316"/>
                </a:cubicBezTo>
                <a:cubicBezTo>
                  <a:pt x="452640" y="787004"/>
                  <a:pt x="316828" y="794029"/>
                  <a:pt x="183273" y="808702"/>
                </a:cubicBezTo>
                <a:cubicBezTo>
                  <a:pt x="-57392" y="1597467"/>
                  <a:pt x="-56794" y="2424583"/>
                  <a:pt x="160124" y="3192751"/>
                </a:cubicBezTo>
                <a:cubicBezTo>
                  <a:pt x="293135" y="3209965"/>
                  <a:pt x="428556" y="3219575"/>
                  <a:pt x="566152" y="3220887"/>
                </a:cubicBezTo>
                <a:close/>
                <a:moveTo>
                  <a:pt x="1587588" y="4029075"/>
                </a:moveTo>
                <a:cubicBezTo>
                  <a:pt x="2397355" y="3840821"/>
                  <a:pt x="3119988" y="3426410"/>
                  <a:pt x="3683200" y="2856108"/>
                </a:cubicBezTo>
                <a:cubicBezTo>
                  <a:pt x="3557131" y="2556323"/>
                  <a:pt x="3388168" y="2278085"/>
                  <a:pt x="3184168" y="2029324"/>
                </a:cubicBezTo>
                <a:cubicBezTo>
                  <a:pt x="2671034" y="2630612"/>
                  <a:pt x="1948810" y="3050801"/>
                  <a:pt x="1131226" y="3179356"/>
                </a:cubicBezTo>
                <a:cubicBezTo>
                  <a:pt x="1242302" y="3485931"/>
                  <a:pt x="1396270" y="3771192"/>
                  <a:pt x="1587588" y="4029075"/>
                </a:cubicBezTo>
                <a:close/>
              </a:path>
            </a:pathLst>
          </a:custGeom>
        </p:spPr>
      </p:pic>
      <p:sp>
        <p:nvSpPr>
          <p:cNvPr id="6" name="Rectangle 5">
            <a:extLst>
              <a:ext uri="{FF2B5EF4-FFF2-40B4-BE49-F238E27FC236}">
                <a16:creationId xmlns:a16="http://schemas.microsoft.com/office/drawing/2014/main" id="{A87C1EC7-2E13-80DF-8969-71DEFD132096}"/>
              </a:ext>
            </a:extLst>
          </p:cNvPr>
          <p:cNvSpPr/>
          <p:nvPr userDrawn="1"/>
        </p:nvSpPr>
        <p:spPr>
          <a:xfrm>
            <a:off x="7104063" y="0"/>
            <a:ext cx="5087937" cy="6858000"/>
          </a:xfrm>
          <a:prstGeom prst="rect">
            <a:avLst/>
          </a:prstGeom>
          <a:gradFill flip="none" rotWithShape="1">
            <a:gsLst>
              <a:gs pos="0">
                <a:schemeClr val="tx1">
                  <a:alpha val="7000"/>
                </a:schemeClr>
              </a:gs>
              <a:gs pos="49500">
                <a:srgbClr val="000000">
                  <a:alpha val="25000"/>
                </a:srgbClr>
              </a:gs>
              <a:gs pos="100000">
                <a:schemeClr val="tx1">
                  <a:alpha val="47000"/>
                </a:schemeClr>
              </a:gs>
            </a:gsLst>
            <a:lin ang="5400000" scaled="1"/>
            <a:tileRect/>
          </a:gradFill>
          <a:ln>
            <a:noFill/>
          </a:ln>
        </p:spPr>
        <p:txBody>
          <a:bodyPr wrap="square" rtlCol="0" anchor="ctr">
            <a:noAutofit/>
          </a:bodyPr>
          <a:lstStyle/>
          <a:p>
            <a:pPr algn="l"/>
            <a:endParaRPr lang="en-IN">
              <a:solidFill>
                <a:schemeClr val="bg1"/>
              </a:solidFill>
            </a:endParaRPr>
          </a:p>
        </p:txBody>
      </p:sp>
      <p:pic>
        <p:nvPicPr>
          <p:cNvPr id="13" name="Graphic 12">
            <a:extLst>
              <a:ext uri="{FF2B5EF4-FFF2-40B4-BE49-F238E27FC236}">
                <a16:creationId xmlns:a16="http://schemas.microsoft.com/office/drawing/2014/main" id="{AEBA3B9D-EFAF-C82D-5545-446352BE1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864" y="517645"/>
            <a:ext cx="1860650" cy="333729"/>
          </a:xfrm>
          <a:prstGeom prst="rect">
            <a:avLst/>
          </a:prstGeom>
        </p:spPr>
      </p:pic>
      <p:pic>
        <p:nvPicPr>
          <p:cNvPr id="68" name="Graphic 67">
            <a:extLst>
              <a:ext uri="{FF2B5EF4-FFF2-40B4-BE49-F238E27FC236}">
                <a16:creationId xmlns:a16="http://schemas.microsoft.com/office/drawing/2014/main" id="{D442F23D-816F-0119-390A-1A6DBC1ABC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pic>
        <p:nvPicPr>
          <p:cNvPr id="2" name="Graphic 1">
            <a:extLst>
              <a:ext uri="{FF2B5EF4-FFF2-40B4-BE49-F238E27FC236}">
                <a16:creationId xmlns:a16="http://schemas.microsoft.com/office/drawing/2014/main" id="{E0CFD6CD-0118-48FC-B0D7-AD8A79C3207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sp>
        <p:nvSpPr>
          <p:cNvPr id="8" name="Text Placeholder 9">
            <a:extLst>
              <a:ext uri="{FF2B5EF4-FFF2-40B4-BE49-F238E27FC236}">
                <a16:creationId xmlns:a16="http://schemas.microsoft.com/office/drawing/2014/main" id="{3C71A059-E6AB-BF30-242F-66896337C137}"/>
              </a:ext>
            </a:extLst>
          </p:cNvPr>
          <p:cNvSpPr>
            <a:spLocks noGrp="1"/>
          </p:cNvSpPr>
          <p:nvPr>
            <p:ph type="body" sz="quarter" idx="16" hasCustomPrompt="1"/>
          </p:nvPr>
        </p:nvSpPr>
        <p:spPr>
          <a:xfrm>
            <a:off x="550864" y="2514600"/>
            <a:ext cx="5616574" cy="1496862"/>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6"/>
                </a:solidFill>
                <a:latin typeface="+mj-lt"/>
              </a:defRPr>
            </a:lvl1pPr>
          </a:lstStyle>
          <a:p>
            <a:pPr lvl="0"/>
            <a:r>
              <a:rPr lang="en-US"/>
              <a:t>Simple cover two or three line title lorem ipsum 36pt</a:t>
            </a:r>
          </a:p>
        </p:txBody>
      </p:sp>
      <p:sp>
        <p:nvSpPr>
          <p:cNvPr id="9" name="Text Placeholder 9">
            <a:extLst>
              <a:ext uri="{FF2B5EF4-FFF2-40B4-BE49-F238E27FC236}">
                <a16:creationId xmlns:a16="http://schemas.microsoft.com/office/drawing/2014/main" id="{FED14B45-4312-06A3-D350-EC19630AFC3F}"/>
              </a:ext>
            </a:extLst>
          </p:cNvPr>
          <p:cNvSpPr>
            <a:spLocks noGrp="1"/>
          </p:cNvSpPr>
          <p:nvPr>
            <p:ph type="body" sz="quarter" idx="17" hasCustomPrompt="1"/>
          </p:nvPr>
        </p:nvSpPr>
        <p:spPr>
          <a:xfrm>
            <a:off x="550864" y="4095818"/>
            <a:ext cx="561657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sp>
        <p:nvSpPr>
          <p:cNvPr id="11" name="Text Placeholder 9">
            <a:extLst>
              <a:ext uri="{FF2B5EF4-FFF2-40B4-BE49-F238E27FC236}">
                <a16:creationId xmlns:a16="http://schemas.microsoft.com/office/drawing/2014/main" id="{0320E4DC-2086-A329-BD0C-91AEC4E7843C}"/>
              </a:ext>
            </a:extLst>
          </p:cNvPr>
          <p:cNvSpPr>
            <a:spLocks noGrp="1"/>
          </p:cNvSpPr>
          <p:nvPr>
            <p:ph type="body" sz="quarter" idx="15" hasCustomPrompt="1"/>
          </p:nvPr>
        </p:nvSpPr>
        <p:spPr>
          <a:xfrm>
            <a:off x="587438" y="4919303"/>
            <a:ext cx="5584522"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28955171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Dark Image - Agenda_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584845-2D0C-B166-A31E-DCE51E304B13}"/>
              </a:ext>
            </a:extLst>
          </p:cNvPr>
          <p:cNvPicPr>
            <a:picLocks noChangeAspect="1"/>
          </p:cNvPicPr>
          <p:nvPr userDrawn="1"/>
        </p:nvPicPr>
        <p:blipFill>
          <a:blip r:embed="rId2"/>
          <a:srcRect r="19290"/>
          <a:stretch>
            <a:fillRect/>
          </a:stretch>
        </p:blipFill>
        <p:spPr>
          <a:xfrm>
            <a:off x="1" y="0"/>
            <a:ext cx="4151313" cy="6858000"/>
          </a:xfrm>
          <a:custGeom>
            <a:avLst/>
            <a:gdLst>
              <a:gd name="csX0" fmla="*/ 0 w 4151313"/>
              <a:gd name="csY0" fmla="*/ 0 h 6858000"/>
              <a:gd name="csX1" fmla="*/ 4151313 w 4151313"/>
              <a:gd name="csY1" fmla="*/ 0 h 6858000"/>
              <a:gd name="csX2" fmla="*/ 4151313 w 4151313"/>
              <a:gd name="csY2" fmla="*/ 6858000 h 6858000"/>
              <a:gd name="csX3" fmla="*/ 0 w 4151313"/>
              <a:gd name="csY3" fmla="*/ 6858000 h 6858000"/>
            </a:gdLst>
            <a:ahLst/>
            <a:cxnLst>
              <a:cxn ang="0">
                <a:pos x="csX0" y="csY0"/>
              </a:cxn>
              <a:cxn ang="0">
                <a:pos x="csX1" y="csY1"/>
              </a:cxn>
              <a:cxn ang="0">
                <a:pos x="csX2" y="csY2"/>
              </a:cxn>
              <a:cxn ang="0">
                <a:pos x="csX3" y="csY3"/>
              </a:cxn>
            </a:cxnLst>
            <a:rect l="l" t="t" r="r" b="b"/>
            <a:pathLst>
              <a:path w="4151313" h="6858000">
                <a:moveTo>
                  <a:pt x="0" y="0"/>
                </a:moveTo>
                <a:lnTo>
                  <a:pt x="4151313" y="0"/>
                </a:lnTo>
                <a:lnTo>
                  <a:pt x="4151313" y="6858000"/>
                </a:lnTo>
                <a:lnTo>
                  <a:pt x="0" y="6858000"/>
                </a:lnTo>
                <a:close/>
              </a:path>
            </a:pathLst>
          </a:custGeom>
        </p:spPr>
      </p:pic>
      <p:pic>
        <p:nvPicPr>
          <p:cNvPr id="16" name="Graphic 15">
            <a:extLst>
              <a:ext uri="{FF2B5EF4-FFF2-40B4-BE49-F238E27FC236}">
                <a16:creationId xmlns:a16="http://schemas.microsoft.com/office/drawing/2014/main" id="{672C509C-325E-8FBC-88FD-8F29EB5BDB8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5" name="Rectangle 4"/>
          <p:cNvSpPr/>
          <p:nvPr userDrawn="1"/>
        </p:nvSpPr>
        <p:spPr>
          <a:xfrm>
            <a:off x="-1" y="4646538"/>
            <a:ext cx="4151313" cy="2211462"/>
          </a:xfrm>
          <a:prstGeom prst="rect">
            <a:avLst/>
          </a:prstGeom>
          <a:gradFill flip="none" rotWithShape="1">
            <a:gsLst>
              <a:gs pos="67958">
                <a:schemeClr val="bg1">
                  <a:alpha val="24000"/>
                </a:schemeClr>
              </a:gs>
              <a:gs pos="26000">
                <a:schemeClr val="bg1">
                  <a:alpha val="0"/>
                </a:schemeClr>
              </a:gs>
              <a:gs pos="100000">
                <a:schemeClr val="bg1">
                  <a:alpha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endParaRPr lang="en-US"/>
          </a:p>
        </p:txBody>
      </p:sp>
      <p:pic>
        <p:nvPicPr>
          <p:cNvPr id="7" name="Graphic 6">
            <a:extLst>
              <a:ext uri="{FF2B5EF4-FFF2-40B4-BE49-F238E27FC236}">
                <a16:creationId xmlns:a16="http://schemas.microsoft.com/office/drawing/2014/main" id="{60E4BA98-EBD8-08EA-CCA2-6C45D7C1C3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4" name="Text Placeholder 9">
            <a:extLst>
              <a:ext uri="{FF2B5EF4-FFF2-40B4-BE49-F238E27FC236}">
                <a16:creationId xmlns:a16="http://schemas.microsoft.com/office/drawing/2014/main" id="{25F146E2-DB15-48F6-29E8-B9804DA48902}"/>
              </a:ext>
            </a:extLst>
          </p:cNvPr>
          <p:cNvSpPr>
            <a:spLocks noGrp="1"/>
          </p:cNvSpPr>
          <p:nvPr>
            <p:ph type="body" sz="quarter" idx="13" hasCustomPrompt="1"/>
          </p:nvPr>
        </p:nvSpPr>
        <p:spPr>
          <a:xfrm>
            <a:off x="4692650" y="728663"/>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1 avenir pro 18pt</a:t>
            </a:r>
            <a:endParaRPr lang="en-GB"/>
          </a:p>
        </p:txBody>
      </p:sp>
      <p:sp>
        <p:nvSpPr>
          <p:cNvPr id="6" name="Text Placeholder 12">
            <a:extLst>
              <a:ext uri="{FF2B5EF4-FFF2-40B4-BE49-F238E27FC236}">
                <a16:creationId xmlns:a16="http://schemas.microsoft.com/office/drawing/2014/main" id="{B08BB511-6597-E423-555A-39F8DD1DC0ED}"/>
              </a:ext>
            </a:extLst>
          </p:cNvPr>
          <p:cNvSpPr>
            <a:spLocks noGrp="1"/>
          </p:cNvSpPr>
          <p:nvPr>
            <p:ph type="body" sz="quarter" idx="15" hasCustomPrompt="1"/>
          </p:nvPr>
        </p:nvSpPr>
        <p:spPr>
          <a:xfrm>
            <a:off x="4692650" y="1042484"/>
            <a:ext cx="6948488" cy="246221"/>
          </a:xfrm>
        </p:spPr>
        <p:txBody>
          <a:bodyPr>
            <a:spAutoFit/>
          </a:bodyPr>
          <a:lstStyle>
            <a:lvl1pPr marL="0" indent="0">
              <a:buNone/>
              <a:defRPr sz="1600"/>
            </a:lvl1pPr>
          </a:lstStyle>
          <a:p>
            <a:pPr lvl="0"/>
            <a:r>
              <a:rPr lang="en-US"/>
              <a:t>Sub Title</a:t>
            </a:r>
            <a:endParaRPr lang="en-GB"/>
          </a:p>
        </p:txBody>
      </p:sp>
      <p:sp>
        <p:nvSpPr>
          <p:cNvPr id="8" name="Text Placeholder 9">
            <a:extLst>
              <a:ext uri="{FF2B5EF4-FFF2-40B4-BE49-F238E27FC236}">
                <a16:creationId xmlns:a16="http://schemas.microsoft.com/office/drawing/2014/main" id="{E73B20E0-EB33-8C70-D781-20DA50CFE52B}"/>
              </a:ext>
            </a:extLst>
          </p:cNvPr>
          <p:cNvSpPr>
            <a:spLocks noGrp="1"/>
          </p:cNvSpPr>
          <p:nvPr>
            <p:ph type="body" sz="quarter" idx="22" hasCustomPrompt="1"/>
          </p:nvPr>
        </p:nvSpPr>
        <p:spPr>
          <a:xfrm>
            <a:off x="4692650" y="1682526"/>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2 avenir pro 18pt</a:t>
            </a:r>
            <a:endParaRPr lang="en-GB"/>
          </a:p>
        </p:txBody>
      </p:sp>
      <p:sp>
        <p:nvSpPr>
          <p:cNvPr id="9" name="Text Placeholder 12">
            <a:extLst>
              <a:ext uri="{FF2B5EF4-FFF2-40B4-BE49-F238E27FC236}">
                <a16:creationId xmlns:a16="http://schemas.microsoft.com/office/drawing/2014/main" id="{25B8AAD1-4687-1B39-255E-199957025FA2}"/>
              </a:ext>
            </a:extLst>
          </p:cNvPr>
          <p:cNvSpPr>
            <a:spLocks noGrp="1"/>
          </p:cNvSpPr>
          <p:nvPr>
            <p:ph type="body" sz="quarter" idx="23" hasCustomPrompt="1"/>
          </p:nvPr>
        </p:nvSpPr>
        <p:spPr>
          <a:xfrm>
            <a:off x="4692650" y="1996347"/>
            <a:ext cx="6948488" cy="246221"/>
          </a:xfrm>
        </p:spPr>
        <p:txBody>
          <a:bodyPr>
            <a:spAutoFit/>
          </a:bodyPr>
          <a:lstStyle>
            <a:lvl1pPr marL="0" indent="0">
              <a:buNone/>
              <a:defRPr sz="1600"/>
            </a:lvl1pPr>
          </a:lstStyle>
          <a:p>
            <a:pPr lvl="0"/>
            <a:r>
              <a:rPr lang="en-US"/>
              <a:t>Sub Title</a:t>
            </a:r>
            <a:endParaRPr lang="en-GB"/>
          </a:p>
        </p:txBody>
      </p:sp>
      <p:sp>
        <p:nvSpPr>
          <p:cNvPr id="10" name="Text Placeholder 9">
            <a:extLst>
              <a:ext uri="{FF2B5EF4-FFF2-40B4-BE49-F238E27FC236}">
                <a16:creationId xmlns:a16="http://schemas.microsoft.com/office/drawing/2014/main" id="{EB57F8EE-B5C6-D1E9-B938-FA846A95A32B}"/>
              </a:ext>
            </a:extLst>
          </p:cNvPr>
          <p:cNvSpPr>
            <a:spLocks noGrp="1"/>
          </p:cNvSpPr>
          <p:nvPr>
            <p:ph type="body" sz="quarter" idx="24" hasCustomPrompt="1"/>
          </p:nvPr>
        </p:nvSpPr>
        <p:spPr>
          <a:xfrm>
            <a:off x="4692650" y="2670530"/>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3 avenir pro 18pt</a:t>
            </a:r>
            <a:endParaRPr lang="en-GB"/>
          </a:p>
        </p:txBody>
      </p:sp>
      <p:sp>
        <p:nvSpPr>
          <p:cNvPr id="12" name="Text Placeholder 12">
            <a:extLst>
              <a:ext uri="{FF2B5EF4-FFF2-40B4-BE49-F238E27FC236}">
                <a16:creationId xmlns:a16="http://schemas.microsoft.com/office/drawing/2014/main" id="{43D18194-714A-0139-BEF1-024A05BD5EF1}"/>
              </a:ext>
            </a:extLst>
          </p:cNvPr>
          <p:cNvSpPr>
            <a:spLocks noGrp="1"/>
          </p:cNvSpPr>
          <p:nvPr>
            <p:ph type="body" sz="quarter" idx="25" hasCustomPrompt="1"/>
          </p:nvPr>
        </p:nvSpPr>
        <p:spPr>
          <a:xfrm>
            <a:off x="4692650" y="2984351"/>
            <a:ext cx="6948488" cy="246221"/>
          </a:xfrm>
        </p:spPr>
        <p:txBody>
          <a:bodyPr>
            <a:spAutoFit/>
          </a:bodyPr>
          <a:lstStyle>
            <a:lvl1pPr marL="0" indent="0">
              <a:buNone/>
              <a:defRPr sz="1600"/>
            </a:lvl1pPr>
          </a:lstStyle>
          <a:p>
            <a:pPr lvl="0"/>
            <a:r>
              <a:rPr lang="en-US"/>
              <a:t>Sub Title</a:t>
            </a:r>
            <a:endParaRPr lang="en-GB"/>
          </a:p>
        </p:txBody>
      </p:sp>
      <p:sp>
        <p:nvSpPr>
          <p:cNvPr id="13" name="Text Placeholder 9">
            <a:extLst>
              <a:ext uri="{FF2B5EF4-FFF2-40B4-BE49-F238E27FC236}">
                <a16:creationId xmlns:a16="http://schemas.microsoft.com/office/drawing/2014/main" id="{AC676434-CB80-BDF2-2B39-FB7BF3F38B02}"/>
              </a:ext>
            </a:extLst>
          </p:cNvPr>
          <p:cNvSpPr>
            <a:spLocks noGrp="1"/>
          </p:cNvSpPr>
          <p:nvPr>
            <p:ph type="body" sz="quarter" idx="26" hasCustomPrompt="1"/>
          </p:nvPr>
        </p:nvSpPr>
        <p:spPr>
          <a:xfrm>
            <a:off x="4692650" y="3658534"/>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4 avenir pro 18pt</a:t>
            </a:r>
            <a:endParaRPr lang="en-GB"/>
          </a:p>
        </p:txBody>
      </p:sp>
      <p:sp>
        <p:nvSpPr>
          <p:cNvPr id="14" name="Text Placeholder 12">
            <a:extLst>
              <a:ext uri="{FF2B5EF4-FFF2-40B4-BE49-F238E27FC236}">
                <a16:creationId xmlns:a16="http://schemas.microsoft.com/office/drawing/2014/main" id="{489CC10D-641F-B04F-0700-892522E43C35}"/>
              </a:ext>
            </a:extLst>
          </p:cNvPr>
          <p:cNvSpPr>
            <a:spLocks noGrp="1"/>
          </p:cNvSpPr>
          <p:nvPr>
            <p:ph type="body" sz="quarter" idx="27" hasCustomPrompt="1"/>
          </p:nvPr>
        </p:nvSpPr>
        <p:spPr>
          <a:xfrm>
            <a:off x="4692650" y="3972355"/>
            <a:ext cx="6948488" cy="246221"/>
          </a:xfrm>
        </p:spPr>
        <p:txBody>
          <a:bodyPr>
            <a:spAutoFit/>
          </a:bodyPr>
          <a:lstStyle>
            <a:lvl1pPr marL="0" indent="0">
              <a:buNone/>
              <a:defRPr sz="1600"/>
            </a:lvl1pPr>
          </a:lstStyle>
          <a:p>
            <a:pPr lvl="0"/>
            <a:r>
              <a:rPr lang="en-US"/>
              <a:t>Sub Title</a:t>
            </a:r>
            <a:endParaRPr lang="en-GB"/>
          </a:p>
        </p:txBody>
      </p:sp>
      <p:sp>
        <p:nvSpPr>
          <p:cNvPr id="21" name="Text Placeholder 9">
            <a:extLst>
              <a:ext uri="{FF2B5EF4-FFF2-40B4-BE49-F238E27FC236}">
                <a16:creationId xmlns:a16="http://schemas.microsoft.com/office/drawing/2014/main" id="{89E4E83C-B58B-739C-BA5C-2F66879D01E8}"/>
              </a:ext>
            </a:extLst>
          </p:cNvPr>
          <p:cNvSpPr>
            <a:spLocks noGrp="1"/>
          </p:cNvSpPr>
          <p:nvPr>
            <p:ph type="body" sz="quarter" idx="28" hasCustomPrompt="1"/>
          </p:nvPr>
        </p:nvSpPr>
        <p:spPr>
          <a:xfrm>
            <a:off x="4692650" y="4646538"/>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5 avenir pro 18pt</a:t>
            </a:r>
            <a:endParaRPr lang="en-GB"/>
          </a:p>
        </p:txBody>
      </p:sp>
      <p:sp>
        <p:nvSpPr>
          <p:cNvPr id="22" name="Text Placeholder 12">
            <a:extLst>
              <a:ext uri="{FF2B5EF4-FFF2-40B4-BE49-F238E27FC236}">
                <a16:creationId xmlns:a16="http://schemas.microsoft.com/office/drawing/2014/main" id="{D0EA3012-BDC4-37C6-AFCC-E2240ED6C251}"/>
              </a:ext>
            </a:extLst>
          </p:cNvPr>
          <p:cNvSpPr>
            <a:spLocks noGrp="1"/>
          </p:cNvSpPr>
          <p:nvPr>
            <p:ph type="body" sz="quarter" idx="29" hasCustomPrompt="1"/>
          </p:nvPr>
        </p:nvSpPr>
        <p:spPr>
          <a:xfrm>
            <a:off x="4692650" y="4960359"/>
            <a:ext cx="6948488" cy="246221"/>
          </a:xfrm>
        </p:spPr>
        <p:txBody>
          <a:bodyPr>
            <a:spAutoFit/>
          </a:bodyPr>
          <a:lstStyle>
            <a:lvl1pPr marL="0" indent="0">
              <a:buNone/>
              <a:defRPr sz="1600"/>
            </a:lvl1pPr>
          </a:lstStyle>
          <a:p>
            <a:pPr lvl="0"/>
            <a:r>
              <a:rPr lang="en-US"/>
              <a:t>Sub Title</a:t>
            </a:r>
            <a:endParaRPr lang="en-GB"/>
          </a:p>
        </p:txBody>
      </p:sp>
      <p:sp>
        <p:nvSpPr>
          <p:cNvPr id="23" name="Text Placeholder 9">
            <a:extLst>
              <a:ext uri="{FF2B5EF4-FFF2-40B4-BE49-F238E27FC236}">
                <a16:creationId xmlns:a16="http://schemas.microsoft.com/office/drawing/2014/main" id="{CBA97248-6851-416C-5B1A-60FBA5E73388}"/>
              </a:ext>
            </a:extLst>
          </p:cNvPr>
          <p:cNvSpPr>
            <a:spLocks noGrp="1"/>
          </p:cNvSpPr>
          <p:nvPr>
            <p:ph type="body" sz="quarter" idx="30" hasCustomPrompt="1"/>
          </p:nvPr>
        </p:nvSpPr>
        <p:spPr>
          <a:xfrm>
            <a:off x="4692650" y="5634542"/>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6 avenir pro 18pt</a:t>
            </a:r>
            <a:endParaRPr lang="en-GB"/>
          </a:p>
        </p:txBody>
      </p:sp>
      <p:sp>
        <p:nvSpPr>
          <p:cNvPr id="24" name="Text Placeholder 12">
            <a:extLst>
              <a:ext uri="{FF2B5EF4-FFF2-40B4-BE49-F238E27FC236}">
                <a16:creationId xmlns:a16="http://schemas.microsoft.com/office/drawing/2014/main" id="{1E862745-59C4-A59B-0A2A-B6446332F344}"/>
              </a:ext>
            </a:extLst>
          </p:cNvPr>
          <p:cNvSpPr>
            <a:spLocks noGrp="1"/>
          </p:cNvSpPr>
          <p:nvPr>
            <p:ph type="body" sz="quarter" idx="31" hasCustomPrompt="1"/>
          </p:nvPr>
        </p:nvSpPr>
        <p:spPr>
          <a:xfrm>
            <a:off x="4692650" y="5948363"/>
            <a:ext cx="6948488" cy="246221"/>
          </a:xfrm>
        </p:spPr>
        <p:txBody>
          <a:bodyPr>
            <a:spAutoFit/>
          </a:bodyPr>
          <a:lstStyle>
            <a:lvl1pPr marL="0" indent="0">
              <a:buNone/>
              <a:defRPr sz="1600"/>
            </a:lvl1pPr>
          </a:lstStyle>
          <a:p>
            <a:pPr lvl="0"/>
            <a:r>
              <a:rPr lang="en-US"/>
              <a:t>Sub Title</a:t>
            </a:r>
            <a:endParaRPr lang="en-GB"/>
          </a:p>
        </p:txBody>
      </p:sp>
    </p:spTree>
    <p:extLst>
      <p:ext uri="{BB962C8B-B14F-4D97-AF65-F5344CB8AC3E}">
        <p14:creationId xmlns:p14="http://schemas.microsoft.com/office/powerpoint/2010/main" val="153902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8368BE69-6B76-D70D-76FD-366B02C2E826}"/>
              </a:ext>
            </a:extLst>
          </p:cNvPr>
          <p:cNvGrpSpPr/>
          <p:nvPr userDrawn="1"/>
        </p:nvGrpSpPr>
        <p:grpSpPr>
          <a:xfrm>
            <a:off x="349423" y="6075013"/>
            <a:ext cx="2546326" cy="619130"/>
            <a:chOff x="551442" y="5926155"/>
            <a:chExt cx="2546326" cy="619130"/>
          </a:xfrm>
        </p:grpSpPr>
        <p:grpSp>
          <p:nvGrpSpPr>
            <p:cNvPr id="4" name="Graphic 6">
              <a:extLst>
                <a:ext uri="{FF2B5EF4-FFF2-40B4-BE49-F238E27FC236}">
                  <a16:creationId xmlns:a16="http://schemas.microsoft.com/office/drawing/2014/main" id="{E4F16998-3B5B-327D-152F-670F9B2AAC21}"/>
                </a:ext>
              </a:extLst>
            </p:cNvPr>
            <p:cNvGrpSpPr/>
            <p:nvPr/>
          </p:nvGrpSpPr>
          <p:grpSpPr>
            <a:xfrm>
              <a:off x="1240377" y="6417229"/>
              <a:ext cx="1166229" cy="128056"/>
              <a:chOff x="1240377" y="6417229"/>
              <a:chExt cx="1166229" cy="128056"/>
            </a:xfrm>
            <a:solidFill>
              <a:srgbClr val="231F20"/>
            </a:solidFill>
          </p:grpSpPr>
          <p:sp>
            <p:nvSpPr>
              <p:cNvPr id="46" name="Freeform 73">
                <a:extLst>
                  <a:ext uri="{FF2B5EF4-FFF2-40B4-BE49-F238E27FC236}">
                    <a16:creationId xmlns:a16="http://schemas.microsoft.com/office/drawing/2014/main" id="{AA1C4F19-99FD-77F9-4A65-982CAB7994E1}"/>
                  </a:ext>
                </a:extLst>
              </p:cNvPr>
              <p:cNvSpPr/>
              <p:nvPr/>
            </p:nvSpPr>
            <p:spPr>
              <a:xfrm>
                <a:off x="1240377" y="6419516"/>
                <a:ext cx="74890" cy="122911"/>
              </a:xfrm>
              <a:custGeom>
                <a:avLst/>
                <a:gdLst>
                  <a:gd name="connsiteX0" fmla="*/ 10862 w 74890"/>
                  <a:gd name="connsiteY0" fmla="*/ 122911 h 122911"/>
                  <a:gd name="connsiteX1" fmla="*/ 0 w 74890"/>
                  <a:gd name="connsiteY1" fmla="*/ 122911 h 122911"/>
                  <a:gd name="connsiteX2" fmla="*/ 0 w 74890"/>
                  <a:gd name="connsiteY2" fmla="*/ 0 h 122911"/>
                  <a:gd name="connsiteX3" fmla="*/ 32586 w 74890"/>
                  <a:gd name="connsiteY3" fmla="*/ 0 h 122911"/>
                  <a:gd name="connsiteX4" fmla="*/ 74890 w 74890"/>
                  <a:gd name="connsiteY4" fmla="*/ 37159 h 122911"/>
                  <a:gd name="connsiteX5" fmla="*/ 32586 w 74890"/>
                  <a:gd name="connsiteY5" fmla="*/ 74890 h 122911"/>
                  <a:gd name="connsiteX6" fmla="*/ 10862 w 74890"/>
                  <a:gd name="connsiteY6" fmla="*/ 74890 h 122911"/>
                  <a:gd name="connsiteX7" fmla="*/ 10862 w 74890"/>
                  <a:gd name="connsiteY7" fmla="*/ 122911 h 122911"/>
                  <a:gd name="connsiteX8" fmla="*/ 10862 w 74890"/>
                  <a:gd name="connsiteY8" fmla="*/ 9719 h 122911"/>
                  <a:gd name="connsiteX9" fmla="*/ 10862 w 74890"/>
                  <a:gd name="connsiteY9" fmla="*/ 65743 h 122911"/>
                  <a:gd name="connsiteX10" fmla="*/ 33729 w 74890"/>
                  <a:gd name="connsiteY10" fmla="*/ 65743 h 122911"/>
                  <a:gd name="connsiteX11" fmla="*/ 63457 w 74890"/>
                  <a:gd name="connsiteY11" fmla="*/ 37731 h 122911"/>
                  <a:gd name="connsiteX12" fmla="*/ 33729 w 74890"/>
                  <a:gd name="connsiteY12" fmla="*/ 10290 h 122911"/>
                  <a:gd name="connsiteX13" fmla="*/ 10862 w 74890"/>
                  <a:gd name="connsiteY13" fmla="*/ 10290 h 122911"/>
                  <a:gd name="connsiteX14" fmla="*/ 10862 w 74890"/>
                  <a:gd name="connsiteY14" fmla="*/ 9719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90" h="122911">
                    <a:moveTo>
                      <a:pt x="10862" y="122911"/>
                    </a:moveTo>
                    <a:lnTo>
                      <a:pt x="0" y="122911"/>
                    </a:lnTo>
                    <a:lnTo>
                      <a:pt x="0" y="0"/>
                    </a:lnTo>
                    <a:lnTo>
                      <a:pt x="32586" y="0"/>
                    </a:lnTo>
                    <a:cubicBezTo>
                      <a:pt x="60598" y="0"/>
                      <a:pt x="74890" y="16579"/>
                      <a:pt x="74890" y="37159"/>
                    </a:cubicBezTo>
                    <a:cubicBezTo>
                      <a:pt x="74890" y="57740"/>
                      <a:pt x="61170" y="74890"/>
                      <a:pt x="32586" y="74890"/>
                    </a:cubicBezTo>
                    <a:lnTo>
                      <a:pt x="10862" y="74890"/>
                    </a:lnTo>
                    <a:lnTo>
                      <a:pt x="10862" y="122911"/>
                    </a:lnTo>
                    <a:close/>
                    <a:moveTo>
                      <a:pt x="10862" y="9719"/>
                    </a:moveTo>
                    <a:lnTo>
                      <a:pt x="10862" y="65743"/>
                    </a:lnTo>
                    <a:lnTo>
                      <a:pt x="33729" y="65743"/>
                    </a:lnTo>
                    <a:cubicBezTo>
                      <a:pt x="49736" y="65743"/>
                      <a:pt x="63457" y="56025"/>
                      <a:pt x="63457" y="37731"/>
                    </a:cubicBezTo>
                    <a:cubicBezTo>
                      <a:pt x="63457" y="19437"/>
                      <a:pt x="49736" y="10290"/>
                      <a:pt x="33729" y="10290"/>
                    </a:cubicBezTo>
                    <a:lnTo>
                      <a:pt x="10862" y="10290"/>
                    </a:lnTo>
                    <a:lnTo>
                      <a:pt x="10862" y="9719"/>
                    </a:lnTo>
                    <a:close/>
                  </a:path>
                </a:pathLst>
              </a:custGeom>
              <a:solidFill>
                <a:srgbClr val="231F20"/>
              </a:solidFill>
              <a:ln w="5707" cap="flat">
                <a:noFill/>
                <a:prstDash val="solid"/>
                <a:miter/>
              </a:ln>
            </p:spPr>
            <p:txBody>
              <a:bodyPr rtlCol="0" anchor="ctr"/>
              <a:lstStyle/>
              <a:p>
                <a:endParaRPr lang="en-US"/>
              </a:p>
            </p:txBody>
          </p:sp>
          <p:sp>
            <p:nvSpPr>
              <p:cNvPr id="47" name="Freeform 74">
                <a:extLst>
                  <a:ext uri="{FF2B5EF4-FFF2-40B4-BE49-F238E27FC236}">
                    <a16:creationId xmlns:a16="http://schemas.microsoft.com/office/drawing/2014/main" id="{D79A7BD2-05D7-BAE4-4231-D276505E5101}"/>
                  </a:ext>
                </a:extLst>
              </p:cNvPr>
              <p:cNvSpPr/>
              <p:nvPr/>
            </p:nvSpPr>
            <p:spPr>
              <a:xfrm>
                <a:off x="1322699" y="6463536"/>
                <a:ext cx="62884" cy="81750"/>
              </a:xfrm>
              <a:custGeom>
                <a:avLst/>
                <a:gdLst>
                  <a:gd name="connsiteX0" fmla="*/ 52595 w 62884"/>
                  <a:gd name="connsiteY0" fmla="*/ 25726 h 81750"/>
                  <a:gd name="connsiteX1" fmla="*/ 33158 w 62884"/>
                  <a:gd name="connsiteY1" fmla="*/ 9147 h 81750"/>
                  <a:gd name="connsiteX2" fmla="*/ 9147 w 62884"/>
                  <a:gd name="connsiteY2" fmla="*/ 17722 h 81750"/>
                  <a:gd name="connsiteX3" fmla="*/ 4002 w 62884"/>
                  <a:gd name="connsiteY3" fmla="*/ 9719 h 81750"/>
                  <a:gd name="connsiteX4" fmla="*/ 33729 w 62884"/>
                  <a:gd name="connsiteY4" fmla="*/ 0 h 81750"/>
                  <a:gd name="connsiteX5" fmla="*/ 62885 w 62884"/>
                  <a:gd name="connsiteY5" fmla="*/ 26297 h 81750"/>
                  <a:gd name="connsiteX6" fmla="*/ 62885 w 62884"/>
                  <a:gd name="connsiteY6" fmla="*/ 79464 h 81750"/>
                  <a:gd name="connsiteX7" fmla="*/ 52023 w 62884"/>
                  <a:gd name="connsiteY7" fmla="*/ 79464 h 81750"/>
                  <a:gd name="connsiteX8" fmla="*/ 52023 w 62884"/>
                  <a:gd name="connsiteY8" fmla="*/ 69745 h 81750"/>
                  <a:gd name="connsiteX9" fmla="*/ 28012 w 62884"/>
                  <a:gd name="connsiteY9" fmla="*/ 81750 h 81750"/>
                  <a:gd name="connsiteX10" fmla="*/ 0 w 62884"/>
                  <a:gd name="connsiteY10" fmla="*/ 58311 h 81750"/>
                  <a:gd name="connsiteX11" fmla="*/ 26297 w 62884"/>
                  <a:gd name="connsiteY11" fmla="*/ 35444 h 81750"/>
                  <a:gd name="connsiteX12" fmla="*/ 44591 w 62884"/>
                  <a:gd name="connsiteY12" fmla="*/ 35444 h 81750"/>
                  <a:gd name="connsiteX13" fmla="*/ 52023 w 62884"/>
                  <a:gd name="connsiteY13" fmla="*/ 28584 h 81750"/>
                  <a:gd name="connsiteX14" fmla="*/ 52595 w 62884"/>
                  <a:gd name="connsiteY14" fmla="*/ 25726 h 81750"/>
                  <a:gd name="connsiteX15" fmla="*/ 52595 w 62884"/>
                  <a:gd name="connsiteY15" fmla="*/ 25726 h 81750"/>
                  <a:gd name="connsiteX16" fmla="*/ 52595 w 62884"/>
                  <a:gd name="connsiteY16" fmla="*/ 51451 h 81750"/>
                  <a:gd name="connsiteX17" fmla="*/ 52595 w 62884"/>
                  <a:gd name="connsiteY17" fmla="*/ 40589 h 81750"/>
                  <a:gd name="connsiteX18" fmla="*/ 42304 w 62884"/>
                  <a:gd name="connsiteY18" fmla="*/ 43448 h 81750"/>
                  <a:gd name="connsiteX19" fmla="*/ 28012 w 62884"/>
                  <a:gd name="connsiteY19" fmla="*/ 43448 h 81750"/>
                  <a:gd name="connsiteX20" fmla="*/ 11434 w 62884"/>
                  <a:gd name="connsiteY20" fmla="*/ 57168 h 81750"/>
                  <a:gd name="connsiteX21" fmla="*/ 29727 w 62884"/>
                  <a:gd name="connsiteY21" fmla="*/ 72032 h 81750"/>
                  <a:gd name="connsiteX22" fmla="*/ 52595 w 62884"/>
                  <a:gd name="connsiteY22" fmla="*/ 51451 h 81750"/>
                  <a:gd name="connsiteX23" fmla="*/ 52595 w 62884"/>
                  <a:gd name="connsiteY23" fmla="*/ 5145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884" h="81750">
                    <a:moveTo>
                      <a:pt x="52595" y="25726"/>
                    </a:moveTo>
                    <a:cubicBezTo>
                      <a:pt x="52595" y="13720"/>
                      <a:pt x="43448" y="9147"/>
                      <a:pt x="33158" y="9147"/>
                    </a:cubicBezTo>
                    <a:cubicBezTo>
                      <a:pt x="23439" y="9147"/>
                      <a:pt x="16007" y="13149"/>
                      <a:pt x="9147" y="17722"/>
                    </a:cubicBezTo>
                    <a:lnTo>
                      <a:pt x="4002" y="9719"/>
                    </a:lnTo>
                    <a:cubicBezTo>
                      <a:pt x="9147" y="5717"/>
                      <a:pt x="20009" y="0"/>
                      <a:pt x="33729" y="0"/>
                    </a:cubicBezTo>
                    <a:cubicBezTo>
                      <a:pt x="52023" y="0"/>
                      <a:pt x="62885" y="10290"/>
                      <a:pt x="62885" y="26297"/>
                    </a:cubicBezTo>
                    <a:lnTo>
                      <a:pt x="62885" y="79464"/>
                    </a:lnTo>
                    <a:lnTo>
                      <a:pt x="52023" y="79464"/>
                    </a:lnTo>
                    <a:lnTo>
                      <a:pt x="52023" y="69745"/>
                    </a:lnTo>
                    <a:cubicBezTo>
                      <a:pt x="47450" y="77749"/>
                      <a:pt x="37159" y="81750"/>
                      <a:pt x="28012" y="81750"/>
                    </a:cubicBezTo>
                    <a:cubicBezTo>
                      <a:pt x="11434" y="81750"/>
                      <a:pt x="0" y="72032"/>
                      <a:pt x="0" y="58311"/>
                    </a:cubicBezTo>
                    <a:cubicBezTo>
                      <a:pt x="0" y="44591"/>
                      <a:pt x="10290" y="35444"/>
                      <a:pt x="26297" y="35444"/>
                    </a:cubicBezTo>
                    <a:lnTo>
                      <a:pt x="44591" y="35444"/>
                    </a:lnTo>
                    <a:cubicBezTo>
                      <a:pt x="49736" y="35444"/>
                      <a:pt x="52023" y="32586"/>
                      <a:pt x="52023" y="28584"/>
                    </a:cubicBezTo>
                    <a:lnTo>
                      <a:pt x="52595" y="25726"/>
                    </a:lnTo>
                    <a:lnTo>
                      <a:pt x="52595" y="25726"/>
                    </a:lnTo>
                    <a:close/>
                    <a:moveTo>
                      <a:pt x="52595" y="51451"/>
                    </a:moveTo>
                    <a:lnTo>
                      <a:pt x="52595" y="40589"/>
                    </a:lnTo>
                    <a:cubicBezTo>
                      <a:pt x="50880" y="42876"/>
                      <a:pt x="46878" y="43448"/>
                      <a:pt x="42304" y="43448"/>
                    </a:cubicBezTo>
                    <a:lnTo>
                      <a:pt x="28012" y="43448"/>
                    </a:lnTo>
                    <a:cubicBezTo>
                      <a:pt x="16579" y="43448"/>
                      <a:pt x="11434" y="49165"/>
                      <a:pt x="11434" y="57168"/>
                    </a:cubicBezTo>
                    <a:cubicBezTo>
                      <a:pt x="11434" y="64028"/>
                      <a:pt x="16579" y="72032"/>
                      <a:pt x="29727" y="72032"/>
                    </a:cubicBezTo>
                    <a:cubicBezTo>
                      <a:pt x="41733" y="72032"/>
                      <a:pt x="52595" y="65743"/>
                      <a:pt x="52595" y="51451"/>
                    </a:cubicBezTo>
                    <a:lnTo>
                      <a:pt x="52595" y="51451"/>
                    </a:lnTo>
                    <a:close/>
                  </a:path>
                </a:pathLst>
              </a:custGeom>
              <a:solidFill>
                <a:srgbClr val="231F20"/>
              </a:solidFill>
              <a:ln w="5707" cap="flat">
                <a:noFill/>
                <a:prstDash val="solid"/>
                <a:miter/>
              </a:ln>
            </p:spPr>
            <p:txBody>
              <a:bodyPr rtlCol="0" anchor="ctr"/>
              <a:lstStyle/>
              <a:p>
                <a:endParaRPr lang="en-US"/>
              </a:p>
            </p:txBody>
          </p:sp>
          <p:sp>
            <p:nvSpPr>
              <p:cNvPr id="48" name="Freeform 75">
                <a:extLst>
                  <a:ext uri="{FF2B5EF4-FFF2-40B4-BE49-F238E27FC236}">
                    <a16:creationId xmlns:a16="http://schemas.microsoft.com/office/drawing/2014/main" id="{1BDE0243-70FF-0656-E1B1-4306C4E466F6}"/>
                  </a:ext>
                </a:extLst>
              </p:cNvPr>
              <p:cNvSpPr/>
              <p:nvPr/>
            </p:nvSpPr>
            <p:spPr>
              <a:xfrm>
                <a:off x="1410166" y="6463536"/>
                <a:ext cx="39445" cy="78891"/>
              </a:xfrm>
              <a:custGeom>
                <a:avLst/>
                <a:gdLst>
                  <a:gd name="connsiteX0" fmla="*/ 38874 w 39445"/>
                  <a:gd name="connsiteY0" fmla="*/ 10862 h 78891"/>
                  <a:gd name="connsiteX1" fmla="*/ 33729 w 39445"/>
                  <a:gd name="connsiteY1" fmla="*/ 10862 h 78891"/>
                  <a:gd name="connsiteX2" fmla="*/ 10290 w 39445"/>
                  <a:gd name="connsiteY2" fmla="*/ 35444 h 78891"/>
                  <a:gd name="connsiteX3" fmla="*/ 10290 w 39445"/>
                  <a:gd name="connsiteY3" fmla="*/ 78892 h 78891"/>
                  <a:gd name="connsiteX4" fmla="*/ 0 w 39445"/>
                  <a:gd name="connsiteY4" fmla="*/ 78892 h 78891"/>
                  <a:gd name="connsiteX5" fmla="*/ 0 w 39445"/>
                  <a:gd name="connsiteY5" fmla="*/ 1715 h 78891"/>
                  <a:gd name="connsiteX6" fmla="*/ 10290 w 39445"/>
                  <a:gd name="connsiteY6" fmla="*/ 1715 h 78891"/>
                  <a:gd name="connsiteX7" fmla="*/ 10290 w 39445"/>
                  <a:gd name="connsiteY7" fmla="*/ 14864 h 78891"/>
                  <a:gd name="connsiteX8" fmla="*/ 33729 w 39445"/>
                  <a:gd name="connsiteY8" fmla="*/ 0 h 78891"/>
                  <a:gd name="connsiteX9" fmla="*/ 39446 w 39445"/>
                  <a:gd name="connsiteY9" fmla="*/ 572 h 78891"/>
                  <a:gd name="connsiteX10" fmla="*/ 39446 w 39445"/>
                  <a:gd name="connsiteY10" fmla="*/ 10862 h 78891"/>
                  <a:gd name="connsiteX11" fmla="*/ 38874 w 39445"/>
                  <a:gd name="connsiteY11" fmla="*/ 10862 h 7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45" h="78891">
                    <a:moveTo>
                      <a:pt x="38874" y="10862"/>
                    </a:moveTo>
                    <a:lnTo>
                      <a:pt x="33729" y="10862"/>
                    </a:lnTo>
                    <a:cubicBezTo>
                      <a:pt x="20009" y="10862"/>
                      <a:pt x="10290" y="17150"/>
                      <a:pt x="10290" y="35444"/>
                    </a:cubicBezTo>
                    <a:lnTo>
                      <a:pt x="10290" y="78892"/>
                    </a:lnTo>
                    <a:lnTo>
                      <a:pt x="0" y="78892"/>
                    </a:lnTo>
                    <a:lnTo>
                      <a:pt x="0" y="1715"/>
                    </a:lnTo>
                    <a:lnTo>
                      <a:pt x="10290" y="1715"/>
                    </a:lnTo>
                    <a:lnTo>
                      <a:pt x="10290" y="14864"/>
                    </a:lnTo>
                    <a:cubicBezTo>
                      <a:pt x="14864" y="4573"/>
                      <a:pt x="24011" y="0"/>
                      <a:pt x="33729" y="0"/>
                    </a:cubicBezTo>
                    <a:cubicBezTo>
                      <a:pt x="35444" y="0"/>
                      <a:pt x="37159" y="0"/>
                      <a:pt x="39446" y="572"/>
                    </a:cubicBezTo>
                    <a:lnTo>
                      <a:pt x="39446" y="10862"/>
                    </a:lnTo>
                    <a:lnTo>
                      <a:pt x="38874" y="10862"/>
                    </a:lnTo>
                    <a:close/>
                  </a:path>
                </a:pathLst>
              </a:custGeom>
              <a:solidFill>
                <a:srgbClr val="231F20"/>
              </a:solidFill>
              <a:ln w="5707" cap="flat">
                <a:noFill/>
                <a:prstDash val="solid"/>
                <a:miter/>
              </a:ln>
            </p:spPr>
            <p:txBody>
              <a:bodyPr rtlCol="0" anchor="ctr"/>
              <a:lstStyle/>
              <a:p>
                <a:endParaRPr lang="en-US"/>
              </a:p>
            </p:txBody>
          </p:sp>
          <p:sp>
            <p:nvSpPr>
              <p:cNvPr id="49" name="Freeform 76">
                <a:extLst>
                  <a:ext uri="{FF2B5EF4-FFF2-40B4-BE49-F238E27FC236}">
                    <a16:creationId xmlns:a16="http://schemas.microsoft.com/office/drawing/2014/main" id="{97B4B470-C8DE-92C1-FD43-30CC56A013EB}"/>
                  </a:ext>
                </a:extLst>
              </p:cNvPr>
              <p:cNvSpPr/>
              <p:nvPr/>
            </p:nvSpPr>
            <p:spPr>
              <a:xfrm>
                <a:off x="1456472" y="6432665"/>
                <a:ext cx="42876" cy="110906"/>
              </a:xfrm>
              <a:custGeom>
                <a:avLst/>
                <a:gdLst>
                  <a:gd name="connsiteX0" fmla="*/ 24011 w 42876"/>
                  <a:gd name="connsiteY0" fmla="*/ 0 h 110906"/>
                  <a:gd name="connsiteX1" fmla="*/ 24011 w 42876"/>
                  <a:gd name="connsiteY1" fmla="*/ 32586 h 110906"/>
                  <a:gd name="connsiteX2" fmla="*/ 42876 w 42876"/>
                  <a:gd name="connsiteY2" fmla="*/ 32586 h 110906"/>
                  <a:gd name="connsiteX3" fmla="*/ 42876 w 42876"/>
                  <a:gd name="connsiteY3" fmla="*/ 41733 h 110906"/>
                  <a:gd name="connsiteX4" fmla="*/ 24011 w 42876"/>
                  <a:gd name="connsiteY4" fmla="*/ 41733 h 110906"/>
                  <a:gd name="connsiteX5" fmla="*/ 24011 w 42876"/>
                  <a:gd name="connsiteY5" fmla="*/ 94327 h 110906"/>
                  <a:gd name="connsiteX6" fmla="*/ 34873 w 42876"/>
                  <a:gd name="connsiteY6" fmla="*/ 101759 h 110906"/>
                  <a:gd name="connsiteX7" fmla="*/ 42876 w 42876"/>
                  <a:gd name="connsiteY7" fmla="*/ 101188 h 110906"/>
                  <a:gd name="connsiteX8" fmla="*/ 42876 w 42876"/>
                  <a:gd name="connsiteY8" fmla="*/ 110334 h 110906"/>
                  <a:gd name="connsiteX9" fmla="*/ 30871 w 42876"/>
                  <a:gd name="connsiteY9" fmla="*/ 110906 h 110906"/>
                  <a:gd name="connsiteX10" fmla="*/ 13149 w 42876"/>
                  <a:gd name="connsiteY10" fmla="*/ 94327 h 110906"/>
                  <a:gd name="connsiteX11" fmla="*/ 13149 w 42876"/>
                  <a:gd name="connsiteY11" fmla="*/ 41733 h 110906"/>
                  <a:gd name="connsiteX12" fmla="*/ 0 w 42876"/>
                  <a:gd name="connsiteY12" fmla="*/ 41733 h 110906"/>
                  <a:gd name="connsiteX13" fmla="*/ 0 w 42876"/>
                  <a:gd name="connsiteY13" fmla="*/ 32586 h 110906"/>
                  <a:gd name="connsiteX14" fmla="*/ 13149 w 42876"/>
                  <a:gd name="connsiteY14" fmla="*/ 32586 h 110906"/>
                  <a:gd name="connsiteX15" fmla="*/ 13149 w 42876"/>
                  <a:gd name="connsiteY15" fmla="*/ 0 h 110906"/>
                  <a:gd name="connsiteX16" fmla="*/ 24011 w 42876"/>
                  <a:gd name="connsiteY16" fmla="*/ 0 h 110906"/>
                  <a:gd name="connsiteX17" fmla="*/ 24011 w 42876"/>
                  <a:gd name="connsiteY17" fmla="*/ 0 h 11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76" h="110906">
                    <a:moveTo>
                      <a:pt x="24011" y="0"/>
                    </a:moveTo>
                    <a:lnTo>
                      <a:pt x="24011" y="32586"/>
                    </a:lnTo>
                    <a:lnTo>
                      <a:pt x="42876" y="32586"/>
                    </a:lnTo>
                    <a:lnTo>
                      <a:pt x="42876" y="41733"/>
                    </a:lnTo>
                    <a:lnTo>
                      <a:pt x="24011" y="41733"/>
                    </a:lnTo>
                    <a:lnTo>
                      <a:pt x="24011" y="94327"/>
                    </a:lnTo>
                    <a:cubicBezTo>
                      <a:pt x="24011" y="101759"/>
                      <a:pt x="29156" y="101759"/>
                      <a:pt x="34873" y="101759"/>
                    </a:cubicBezTo>
                    <a:cubicBezTo>
                      <a:pt x="40018" y="101759"/>
                      <a:pt x="42876" y="101188"/>
                      <a:pt x="42876" y="101188"/>
                    </a:cubicBezTo>
                    <a:lnTo>
                      <a:pt x="42876" y="110334"/>
                    </a:lnTo>
                    <a:cubicBezTo>
                      <a:pt x="42876" y="110334"/>
                      <a:pt x="37159" y="110906"/>
                      <a:pt x="30871" y="110906"/>
                    </a:cubicBezTo>
                    <a:cubicBezTo>
                      <a:pt x="22867" y="110906"/>
                      <a:pt x="13149" y="108619"/>
                      <a:pt x="13149" y="94327"/>
                    </a:cubicBezTo>
                    <a:lnTo>
                      <a:pt x="13149" y="41733"/>
                    </a:lnTo>
                    <a:lnTo>
                      <a:pt x="0" y="41733"/>
                    </a:lnTo>
                    <a:lnTo>
                      <a:pt x="0" y="32586"/>
                    </a:lnTo>
                    <a:lnTo>
                      <a:pt x="13149" y="32586"/>
                    </a:lnTo>
                    <a:lnTo>
                      <a:pt x="13149" y="0"/>
                    </a:lnTo>
                    <a:lnTo>
                      <a:pt x="24011" y="0"/>
                    </a:lnTo>
                    <a:lnTo>
                      <a:pt x="24011" y="0"/>
                    </a:lnTo>
                    <a:close/>
                  </a:path>
                </a:pathLst>
              </a:custGeom>
              <a:solidFill>
                <a:srgbClr val="231F20"/>
              </a:solidFill>
              <a:ln w="5707" cap="flat">
                <a:noFill/>
                <a:prstDash val="solid"/>
                <a:miter/>
              </a:ln>
            </p:spPr>
            <p:txBody>
              <a:bodyPr rtlCol="0" anchor="ctr"/>
              <a:lstStyle/>
              <a:p>
                <a:endParaRPr lang="en-US"/>
              </a:p>
            </p:txBody>
          </p:sp>
          <p:sp>
            <p:nvSpPr>
              <p:cNvPr id="50" name="Freeform 77">
                <a:extLst>
                  <a:ext uri="{FF2B5EF4-FFF2-40B4-BE49-F238E27FC236}">
                    <a16:creationId xmlns:a16="http://schemas.microsoft.com/office/drawing/2014/main" id="{C1195874-FC54-C680-4717-DE4C8B06E8CE}"/>
                  </a:ext>
                </a:extLst>
              </p:cNvPr>
              <p:cNvSpPr/>
              <p:nvPr/>
            </p:nvSpPr>
            <p:spPr>
              <a:xfrm>
                <a:off x="1545654" y="6462964"/>
                <a:ext cx="80035" cy="81178"/>
              </a:xfrm>
              <a:custGeom>
                <a:avLst/>
                <a:gdLst>
                  <a:gd name="connsiteX0" fmla="*/ 40018 w 80035"/>
                  <a:gd name="connsiteY0" fmla="*/ 0 h 81178"/>
                  <a:gd name="connsiteX1" fmla="*/ 80035 w 80035"/>
                  <a:gd name="connsiteY1" fmla="*/ 40589 h 81178"/>
                  <a:gd name="connsiteX2" fmla="*/ 40018 w 80035"/>
                  <a:gd name="connsiteY2" fmla="*/ 81179 h 81178"/>
                  <a:gd name="connsiteX3" fmla="*/ 0 w 80035"/>
                  <a:gd name="connsiteY3" fmla="*/ 40589 h 81178"/>
                  <a:gd name="connsiteX4" fmla="*/ 40018 w 80035"/>
                  <a:gd name="connsiteY4" fmla="*/ 0 h 81178"/>
                  <a:gd name="connsiteX5" fmla="*/ 40018 w 80035"/>
                  <a:gd name="connsiteY5" fmla="*/ 9719 h 81178"/>
                  <a:gd name="connsiteX6" fmla="*/ 10862 w 80035"/>
                  <a:gd name="connsiteY6" fmla="*/ 41161 h 81178"/>
                  <a:gd name="connsiteX7" fmla="*/ 40018 w 80035"/>
                  <a:gd name="connsiteY7" fmla="*/ 72604 h 81178"/>
                  <a:gd name="connsiteX8" fmla="*/ 69173 w 80035"/>
                  <a:gd name="connsiteY8" fmla="*/ 41161 h 81178"/>
                  <a:gd name="connsiteX9" fmla="*/ 40018 w 80035"/>
                  <a:gd name="connsiteY9" fmla="*/ 9719 h 8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35" h="81178">
                    <a:moveTo>
                      <a:pt x="40018" y="0"/>
                    </a:moveTo>
                    <a:cubicBezTo>
                      <a:pt x="62313" y="0"/>
                      <a:pt x="80035" y="17150"/>
                      <a:pt x="80035" y="40589"/>
                    </a:cubicBezTo>
                    <a:cubicBezTo>
                      <a:pt x="80035" y="64028"/>
                      <a:pt x="62313" y="81179"/>
                      <a:pt x="40018" y="81179"/>
                    </a:cubicBezTo>
                    <a:cubicBezTo>
                      <a:pt x="17722" y="81179"/>
                      <a:pt x="0" y="64028"/>
                      <a:pt x="0" y="40589"/>
                    </a:cubicBezTo>
                    <a:cubicBezTo>
                      <a:pt x="0" y="17150"/>
                      <a:pt x="17722" y="0"/>
                      <a:pt x="40018" y="0"/>
                    </a:cubicBezTo>
                    <a:close/>
                    <a:moveTo>
                      <a:pt x="40018" y="9719"/>
                    </a:moveTo>
                    <a:cubicBezTo>
                      <a:pt x="22867" y="9719"/>
                      <a:pt x="10862" y="23439"/>
                      <a:pt x="10862" y="41161"/>
                    </a:cubicBezTo>
                    <a:cubicBezTo>
                      <a:pt x="10862" y="58883"/>
                      <a:pt x="22867" y="72604"/>
                      <a:pt x="40018" y="72604"/>
                    </a:cubicBezTo>
                    <a:cubicBezTo>
                      <a:pt x="57168" y="72604"/>
                      <a:pt x="69173" y="58883"/>
                      <a:pt x="69173" y="41161"/>
                    </a:cubicBezTo>
                    <a:cubicBezTo>
                      <a:pt x="69173" y="23439"/>
                      <a:pt x="57168" y="9719"/>
                      <a:pt x="40018" y="9719"/>
                    </a:cubicBezTo>
                    <a:close/>
                  </a:path>
                </a:pathLst>
              </a:custGeom>
              <a:solidFill>
                <a:srgbClr val="231F20"/>
              </a:solidFill>
              <a:ln w="5707" cap="flat">
                <a:noFill/>
                <a:prstDash val="solid"/>
                <a:miter/>
              </a:ln>
            </p:spPr>
            <p:txBody>
              <a:bodyPr rtlCol="0" anchor="ctr"/>
              <a:lstStyle/>
              <a:p>
                <a:endParaRPr lang="en-US"/>
              </a:p>
            </p:txBody>
          </p:sp>
          <p:sp>
            <p:nvSpPr>
              <p:cNvPr id="51" name="Freeform 78">
                <a:extLst>
                  <a:ext uri="{FF2B5EF4-FFF2-40B4-BE49-F238E27FC236}">
                    <a16:creationId xmlns:a16="http://schemas.microsoft.com/office/drawing/2014/main" id="{974E7866-47A0-52A0-CC90-6BAFAE68B840}"/>
                  </a:ext>
                </a:extLst>
              </p:cNvPr>
              <p:cNvSpPr/>
              <p:nvPr/>
            </p:nvSpPr>
            <p:spPr>
              <a:xfrm>
                <a:off x="1635408" y="6418944"/>
                <a:ext cx="41732" cy="123483"/>
              </a:xfrm>
              <a:custGeom>
                <a:avLst/>
                <a:gdLst>
                  <a:gd name="connsiteX0" fmla="*/ 13720 w 41732"/>
                  <a:gd name="connsiteY0" fmla="*/ 18294 h 123483"/>
                  <a:gd name="connsiteX1" fmla="*/ 31442 w 41732"/>
                  <a:gd name="connsiteY1" fmla="*/ 0 h 123483"/>
                  <a:gd name="connsiteX2" fmla="*/ 41733 w 41732"/>
                  <a:gd name="connsiteY2" fmla="*/ 572 h 123483"/>
                  <a:gd name="connsiteX3" fmla="*/ 41733 w 41732"/>
                  <a:gd name="connsiteY3" fmla="*/ 9719 h 123483"/>
                  <a:gd name="connsiteX4" fmla="*/ 33729 w 41732"/>
                  <a:gd name="connsiteY4" fmla="*/ 9147 h 123483"/>
                  <a:gd name="connsiteX5" fmla="*/ 24011 w 41732"/>
                  <a:gd name="connsiteY5" fmla="*/ 19437 h 123483"/>
                  <a:gd name="connsiteX6" fmla="*/ 24011 w 41732"/>
                  <a:gd name="connsiteY6" fmla="*/ 45734 h 123483"/>
                  <a:gd name="connsiteX7" fmla="*/ 40018 w 41732"/>
                  <a:gd name="connsiteY7" fmla="*/ 45734 h 123483"/>
                  <a:gd name="connsiteX8" fmla="*/ 40018 w 41732"/>
                  <a:gd name="connsiteY8" fmla="*/ 54881 h 123483"/>
                  <a:gd name="connsiteX9" fmla="*/ 24011 w 41732"/>
                  <a:gd name="connsiteY9" fmla="*/ 54881 h 123483"/>
                  <a:gd name="connsiteX10" fmla="*/ 24011 w 41732"/>
                  <a:gd name="connsiteY10" fmla="*/ 123483 h 123483"/>
                  <a:gd name="connsiteX11" fmla="*/ 13149 w 41732"/>
                  <a:gd name="connsiteY11" fmla="*/ 123483 h 123483"/>
                  <a:gd name="connsiteX12" fmla="*/ 13149 w 41732"/>
                  <a:gd name="connsiteY12" fmla="*/ 54881 h 123483"/>
                  <a:gd name="connsiteX13" fmla="*/ 0 w 41732"/>
                  <a:gd name="connsiteY13" fmla="*/ 54881 h 123483"/>
                  <a:gd name="connsiteX14" fmla="*/ 0 w 41732"/>
                  <a:gd name="connsiteY14" fmla="*/ 45734 h 123483"/>
                  <a:gd name="connsiteX15" fmla="*/ 13149 w 41732"/>
                  <a:gd name="connsiteY15" fmla="*/ 45734 h 123483"/>
                  <a:gd name="connsiteX16" fmla="*/ 13720 w 41732"/>
                  <a:gd name="connsiteY16" fmla="*/ 18294 h 123483"/>
                  <a:gd name="connsiteX17" fmla="*/ 13720 w 41732"/>
                  <a:gd name="connsiteY17" fmla="*/ 18294 h 12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32" h="123483">
                    <a:moveTo>
                      <a:pt x="13720" y="18294"/>
                    </a:moveTo>
                    <a:cubicBezTo>
                      <a:pt x="13720" y="4002"/>
                      <a:pt x="22867" y="0"/>
                      <a:pt x="31442" y="0"/>
                    </a:cubicBezTo>
                    <a:cubicBezTo>
                      <a:pt x="37159" y="0"/>
                      <a:pt x="41733" y="572"/>
                      <a:pt x="41733" y="572"/>
                    </a:cubicBezTo>
                    <a:lnTo>
                      <a:pt x="41733" y="9719"/>
                    </a:lnTo>
                    <a:cubicBezTo>
                      <a:pt x="41733" y="9719"/>
                      <a:pt x="36588" y="9147"/>
                      <a:pt x="33729" y="9147"/>
                    </a:cubicBezTo>
                    <a:cubicBezTo>
                      <a:pt x="26869" y="9147"/>
                      <a:pt x="24011" y="12005"/>
                      <a:pt x="24011" y="19437"/>
                    </a:cubicBezTo>
                    <a:lnTo>
                      <a:pt x="24011" y="45734"/>
                    </a:lnTo>
                    <a:lnTo>
                      <a:pt x="40018" y="45734"/>
                    </a:lnTo>
                    <a:lnTo>
                      <a:pt x="40018" y="54881"/>
                    </a:lnTo>
                    <a:lnTo>
                      <a:pt x="24011" y="54881"/>
                    </a:lnTo>
                    <a:lnTo>
                      <a:pt x="24011" y="123483"/>
                    </a:lnTo>
                    <a:lnTo>
                      <a:pt x="13149" y="123483"/>
                    </a:lnTo>
                    <a:lnTo>
                      <a:pt x="13149" y="54881"/>
                    </a:lnTo>
                    <a:lnTo>
                      <a:pt x="0" y="54881"/>
                    </a:lnTo>
                    <a:lnTo>
                      <a:pt x="0" y="45734"/>
                    </a:lnTo>
                    <a:lnTo>
                      <a:pt x="13149" y="45734"/>
                    </a:lnTo>
                    <a:lnTo>
                      <a:pt x="13720" y="18294"/>
                    </a:lnTo>
                    <a:lnTo>
                      <a:pt x="13720" y="18294"/>
                    </a:lnTo>
                    <a:close/>
                  </a:path>
                </a:pathLst>
              </a:custGeom>
              <a:solidFill>
                <a:srgbClr val="231F20"/>
              </a:solidFill>
              <a:ln w="5707" cap="flat">
                <a:noFill/>
                <a:prstDash val="solid"/>
                <a:miter/>
              </a:ln>
            </p:spPr>
            <p:txBody>
              <a:bodyPr rtlCol="0" anchor="ctr"/>
              <a:lstStyle/>
              <a:p>
                <a:endParaRPr lang="en-US"/>
              </a:p>
            </p:txBody>
          </p:sp>
          <p:sp>
            <p:nvSpPr>
              <p:cNvPr id="52" name="Freeform 79">
                <a:extLst>
                  <a:ext uri="{FF2B5EF4-FFF2-40B4-BE49-F238E27FC236}">
                    <a16:creationId xmlns:a16="http://schemas.microsoft.com/office/drawing/2014/main" id="{90B3B4F1-F993-2B0D-1BF4-81856D698258}"/>
                  </a:ext>
                </a:extLst>
              </p:cNvPr>
              <p:cNvSpPr/>
              <p:nvPr/>
            </p:nvSpPr>
            <p:spPr>
              <a:xfrm>
                <a:off x="1717730" y="6417229"/>
                <a:ext cx="124054" cy="126913"/>
              </a:xfrm>
              <a:custGeom>
                <a:avLst/>
                <a:gdLst>
                  <a:gd name="connsiteX0" fmla="*/ 64028 w 124054"/>
                  <a:gd name="connsiteY0" fmla="*/ 104618 h 126913"/>
                  <a:gd name="connsiteX1" fmla="*/ 97186 w 124054"/>
                  <a:gd name="connsiteY1" fmla="*/ 81179 h 126913"/>
                  <a:gd name="connsiteX2" fmla="*/ 124055 w 124054"/>
                  <a:gd name="connsiteY2" fmla="*/ 81179 h 126913"/>
                  <a:gd name="connsiteX3" fmla="*/ 64028 w 124054"/>
                  <a:gd name="connsiteY3" fmla="*/ 126913 h 126913"/>
                  <a:gd name="connsiteX4" fmla="*/ 0 w 124054"/>
                  <a:gd name="connsiteY4" fmla="*/ 63457 h 126913"/>
                  <a:gd name="connsiteX5" fmla="*/ 64028 w 124054"/>
                  <a:gd name="connsiteY5" fmla="*/ 0 h 126913"/>
                  <a:gd name="connsiteX6" fmla="*/ 124055 w 124054"/>
                  <a:gd name="connsiteY6" fmla="*/ 45734 h 126913"/>
                  <a:gd name="connsiteX7" fmla="*/ 97186 w 124054"/>
                  <a:gd name="connsiteY7" fmla="*/ 45734 h 126913"/>
                  <a:gd name="connsiteX8" fmla="*/ 64028 w 124054"/>
                  <a:gd name="connsiteY8" fmla="*/ 22296 h 126913"/>
                  <a:gd name="connsiteX9" fmla="*/ 25154 w 124054"/>
                  <a:gd name="connsiteY9" fmla="*/ 63457 h 126913"/>
                  <a:gd name="connsiteX10" fmla="*/ 64028 w 124054"/>
                  <a:gd name="connsiteY10" fmla="*/ 104618 h 126913"/>
                  <a:gd name="connsiteX11" fmla="*/ 64028 w 124054"/>
                  <a:gd name="connsiteY11" fmla="*/ 104618 h 12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54" h="126913">
                    <a:moveTo>
                      <a:pt x="64028" y="104618"/>
                    </a:moveTo>
                    <a:cubicBezTo>
                      <a:pt x="80607" y="104618"/>
                      <a:pt x="92612" y="96042"/>
                      <a:pt x="97186" y="81179"/>
                    </a:cubicBezTo>
                    <a:lnTo>
                      <a:pt x="124055" y="81179"/>
                    </a:lnTo>
                    <a:cubicBezTo>
                      <a:pt x="116623" y="110334"/>
                      <a:pt x="91469" y="126913"/>
                      <a:pt x="64028" y="126913"/>
                    </a:cubicBezTo>
                    <a:cubicBezTo>
                      <a:pt x="28012" y="126913"/>
                      <a:pt x="0" y="100616"/>
                      <a:pt x="0" y="63457"/>
                    </a:cubicBezTo>
                    <a:cubicBezTo>
                      <a:pt x="0" y="26297"/>
                      <a:pt x="28012" y="0"/>
                      <a:pt x="64028" y="0"/>
                    </a:cubicBezTo>
                    <a:cubicBezTo>
                      <a:pt x="92041" y="0"/>
                      <a:pt x="117195" y="16579"/>
                      <a:pt x="124055" y="45734"/>
                    </a:cubicBezTo>
                    <a:lnTo>
                      <a:pt x="97186" y="45734"/>
                    </a:lnTo>
                    <a:cubicBezTo>
                      <a:pt x="92612" y="30871"/>
                      <a:pt x="80035" y="22296"/>
                      <a:pt x="64028" y="22296"/>
                    </a:cubicBezTo>
                    <a:cubicBezTo>
                      <a:pt x="40589" y="22296"/>
                      <a:pt x="25154" y="40018"/>
                      <a:pt x="25154" y="63457"/>
                    </a:cubicBezTo>
                    <a:cubicBezTo>
                      <a:pt x="25154" y="86896"/>
                      <a:pt x="41161" y="104618"/>
                      <a:pt x="64028" y="104618"/>
                    </a:cubicBezTo>
                    <a:lnTo>
                      <a:pt x="64028" y="104618"/>
                    </a:lnTo>
                    <a:close/>
                  </a:path>
                </a:pathLst>
              </a:custGeom>
              <a:solidFill>
                <a:srgbClr val="231F20"/>
              </a:solidFill>
              <a:ln w="5707" cap="flat">
                <a:noFill/>
                <a:prstDash val="solid"/>
                <a:miter/>
              </a:ln>
            </p:spPr>
            <p:txBody>
              <a:bodyPr rtlCol="0" anchor="ctr"/>
              <a:lstStyle/>
              <a:p>
                <a:endParaRPr lang="en-US"/>
              </a:p>
            </p:txBody>
          </p:sp>
          <p:sp>
            <p:nvSpPr>
              <p:cNvPr id="53" name="Freeform 80">
                <a:extLst>
                  <a:ext uri="{FF2B5EF4-FFF2-40B4-BE49-F238E27FC236}">
                    <a16:creationId xmlns:a16="http://schemas.microsoft.com/office/drawing/2014/main" id="{B548CF40-6757-48E3-7D08-2A403A8F9C40}"/>
                  </a:ext>
                </a:extLst>
              </p:cNvPr>
              <p:cNvSpPr/>
              <p:nvPr/>
            </p:nvSpPr>
            <p:spPr>
              <a:xfrm>
                <a:off x="1856077" y="6419516"/>
                <a:ext cx="22867" cy="122911"/>
              </a:xfrm>
              <a:custGeom>
                <a:avLst/>
                <a:gdLst>
                  <a:gd name="connsiteX0" fmla="*/ 22867 w 22867"/>
                  <a:gd name="connsiteY0" fmla="*/ 122911 h 122911"/>
                  <a:gd name="connsiteX1" fmla="*/ 0 w 22867"/>
                  <a:gd name="connsiteY1" fmla="*/ 122911 h 122911"/>
                  <a:gd name="connsiteX2" fmla="*/ 0 w 22867"/>
                  <a:gd name="connsiteY2" fmla="*/ 0 h 122911"/>
                  <a:gd name="connsiteX3" fmla="*/ 22867 w 22867"/>
                  <a:gd name="connsiteY3" fmla="*/ 0 h 122911"/>
                  <a:gd name="connsiteX4" fmla="*/ 22867 w 22867"/>
                  <a:gd name="connsiteY4" fmla="*/ 122911 h 12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7" h="122911">
                    <a:moveTo>
                      <a:pt x="22867" y="122911"/>
                    </a:moveTo>
                    <a:lnTo>
                      <a:pt x="0" y="122911"/>
                    </a:lnTo>
                    <a:lnTo>
                      <a:pt x="0" y="0"/>
                    </a:lnTo>
                    <a:lnTo>
                      <a:pt x="22867" y="0"/>
                    </a:lnTo>
                    <a:lnTo>
                      <a:pt x="22867" y="122911"/>
                    </a:lnTo>
                    <a:close/>
                  </a:path>
                </a:pathLst>
              </a:custGeom>
              <a:solidFill>
                <a:srgbClr val="231F20"/>
              </a:solidFill>
              <a:ln w="5707" cap="flat">
                <a:noFill/>
                <a:prstDash val="solid"/>
                <a:miter/>
              </a:ln>
            </p:spPr>
            <p:txBody>
              <a:bodyPr rtlCol="0" anchor="ctr"/>
              <a:lstStyle/>
              <a:p>
                <a:endParaRPr lang="en-US"/>
              </a:p>
            </p:txBody>
          </p:sp>
          <p:sp>
            <p:nvSpPr>
              <p:cNvPr id="54" name="Freeform 81">
                <a:extLst>
                  <a:ext uri="{FF2B5EF4-FFF2-40B4-BE49-F238E27FC236}">
                    <a16:creationId xmlns:a16="http://schemas.microsoft.com/office/drawing/2014/main" id="{0198B902-D8D1-5E7E-F9E6-B3B1C3279F26}"/>
                  </a:ext>
                </a:extLst>
              </p:cNvPr>
              <p:cNvSpPr/>
              <p:nvPr/>
            </p:nvSpPr>
            <p:spPr>
              <a:xfrm>
                <a:off x="1892665"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2 w 73175"/>
                  <a:gd name="connsiteY19" fmla="*/ 49736 h 84608"/>
                  <a:gd name="connsiteX20" fmla="*/ 23439 w 73175"/>
                  <a:gd name="connsiteY20" fmla="*/ 58312 h 84608"/>
                  <a:gd name="connsiteX21" fmla="*/ 34872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5" y="23439"/>
                      <a:pt x="13149" y="26869"/>
                    </a:cubicBezTo>
                    <a:lnTo>
                      <a:pt x="4002" y="9719"/>
                    </a:lnTo>
                    <a:cubicBezTo>
                      <a:pt x="4002" y="9719"/>
                      <a:pt x="18865"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4" y="34873"/>
                      <a:pt x="50880" y="33158"/>
                      <a:pt x="50880" y="30299"/>
                    </a:cubicBezTo>
                    <a:lnTo>
                      <a:pt x="50308" y="29156"/>
                    </a:lnTo>
                    <a:lnTo>
                      <a:pt x="50308" y="29156"/>
                    </a:lnTo>
                    <a:close/>
                    <a:moveTo>
                      <a:pt x="50308" y="53738"/>
                    </a:moveTo>
                    <a:lnTo>
                      <a:pt x="50308" y="48021"/>
                    </a:lnTo>
                    <a:cubicBezTo>
                      <a:pt x="49164" y="49165"/>
                      <a:pt x="46306" y="49736"/>
                      <a:pt x="43448" y="49736"/>
                    </a:cubicBezTo>
                    <a:lnTo>
                      <a:pt x="34872" y="49736"/>
                    </a:lnTo>
                    <a:cubicBezTo>
                      <a:pt x="27441" y="49736"/>
                      <a:pt x="23439" y="53166"/>
                      <a:pt x="23439" y="58312"/>
                    </a:cubicBezTo>
                    <a:cubicBezTo>
                      <a:pt x="23439" y="63457"/>
                      <a:pt x="28012" y="68030"/>
                      <a:pt x="34872"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5" name="Freeform 82">
                <a:extLst>
                  <a:ext uri="{FF2B5EF4-FFF2-40B4-BE49-F238E27FC236}">
                    <a16:creationId xmlns:a16="http://schemas.microsoft.com/office/drawing/2014/main" id="{03F26F14-CC7A-5ED9-7F06-C870880B8F9C}"/>
                  </a:ext>
                </a:extLst>
              </p:cNvPr>
              <p:cNvSpPr/>
              <p:nvPr/>
            </p:nvSpPr>
            <p:spPr>
              <a:xfrm>
                <a:off x="1984705" y="6460677"/>
                <a:ext cx="49164" cy="81750"/>
              </a:xfrm>
              <a:custGeom>
                <a:avLst/>
                <a:gdLst>
                  <a:gd name="connsiteX0" fmla="*/ 49165 w 49164"/>
                  <a:gd name="connsiteY0" fmla="*/ 24011 h 81750"/>
                  <a:gd name="connsiteX1" fmla="*/ 39446 w 49164"/>
                  <a:gd name="connsiteY1" fmla="*/ 24011 h 81750"/>
                  <a:gd name="connsiteX2" fmla="*/ 22867 w 49164"/>
                  <a:gd name="connsiteY2" fmla="*/ 43448 h 81750"/>
                  <a:gd name="connsiteX3" fmla="*/ 22867 w 49164"/>
                  <a:gd name="connsiteY3" fmla="*/ 81750 h 81750"/>
                  <a:gd name="connsiteX4" fmla="*/ 0 w 49164"/>
                  <a:gd name="connsiteY4" fmla="*/ 81750 h 81750"/>
                  <a:gd name="connsiteX5" fmla="*/ 0 w 49164"/>
                  <a:gd name="connsiteY5" fmla="*/ 1143 h 81750"/>
                  <a:gd name="connsiteX6" fmla="*/ 22296 w 49164"/>
                  <a:gd name="connsiteY6" fmla="*/ 1143 h 81750"/>
                  <a:gd name="connsiteX7" fmla="*/ 22296 w 49164"/>
                  <a:gd name="connsiteY7" fmla="*/ 13720 h 81750"/>
                  <a:gd name="connsiteX8" fmla="*/ 42876 w 49164"/>
                  <a:gd name="connsiteY8" fmla="*/ 0 h 81750"/>
                  <a:gd name="connsiteX9" fmla="*/ 49165 w 49164"/>
                  <a:gd name="connsiteY9" fmla="*/ 572 h 81750"/>
                  <a:gd name="connsiteX10" fmla="*/ 49165 w 49164"/>
                  <a:gd name="connsiteY10" fmla="*/ 24011 h 81750"/>
                  <a:gd name="connsiteX11" fmla="*/ 49165 w 49164"/>
                  <a:gd name="connsiteY11" fmla="*/ 2401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64" h="81750">
                    <a:moveTo>
                      <a:pt x="49165" y="24011"/>
                    </a:moveTo>
                    <a:lnTo>
                      <a:pt x="39446" y="24011"/>
                    </a:lnTo>
                    <a:cubicBezTo>
                      <a:pt x="28013" y="24011"/>
                      <a:pt x="22867" y="29156"/>
                      <a:pt x="22867" y="43448"/>
                    </a:cubicBezTo>
                    <a:lnTo>
                      <a:pt x="22867" y="81750"/>
                    </a:lnTo>
                    <a:lnTo>
                      <a:pt x="0" y="81750"/>
                    </a:lnTo>
                    <a:lnTo>
                      <a:pt x="0" y="1143"/>
                    </a:lnTo>
                    <a:lnTo>
                      <a:pt x="22296" y="1143"/>
                    </a:lnTo>
                    <a:lnTo>
                      <a:pt x="22296" y="13720"/>
                    </a:lnTo>
                    <a:cubicBezTo>
                      <a:pt x="25154" y="5145"/>
                      <a:pt x="33158" y="0"/>
                      <a:pt x="42876" y="0"/>
                    </a:cubicBezTo>
                    <a:cubicBezTo>
                      <a:pt x="45163" y="0"/>
                      <a:pt x="46878" y="0"/>
                      <a:pt x="49165" y="572"/>
                    </a:cubicBezTo>
                    <a:lnTo>
                      <a:pt x="49165" y="24011"/>
                    </a:lnTo>
                    <a:lnTo>
                      <a:pt x="49165" y="24011"/>
                    </a:lnTo>
                    <a:close/>
                  </a:path>
                </a:pathLst>
              </a:custGeom>
              <a:solidFill>
                <a:srgbClr val="231F20"/>
              </a:solidFill>
              <a:ln w="5707" cap="flat">
                <a:noFill/>
                <a:prstDash val="solid"/>
                <a:miter/>
              </a:ln>
            </p:spPr>
            <p:txBody>
              <a:bodyPr rtlCol="0" anchor="ctr"/>
              <a:lstStyle/>
              <a:p>
                <a:endParaRPr lang="en-US"/>
              </a:p>
            </p:txBody>
          </p:sp>
          <p:sp>
            <p:nvSpPr>
              <p:cNvPr id="56" name="Freeform 83">
                <a:extLst>
                  <a:ext uri="{FF2B5EF4-FFF2-40B4-BE49-F238E27FC236}">
                    <a16:creationId xmlns:a16="http://schemas.microsoft.com/office/drawing/2014/main" id="{3CA93FC0-6BDC-3777-7FF2-03830B967C63}"/>
                  </a:ext>
                </a:extLst>
              </p:cNvPr>
              <p:cNvSpPr/>
              <p:nvPr/>
            </p:nvSpPr>
            <p:spPr>
              <a:xfrm>
                <a:off x="2040158" y="6419516"/>
                <a:ext cx="36587" cy="122911"/>
              </a:xfrm>
              <a:custGeom>
                <a:avLst/>
                <a:gdLst>
                  <a:gd name="connsiteX0" fmla="*/ 34301 w 36587"/>
                  <a:gd name="connsiteY0" fmla="*/ 122911 h 122911"/>
                  <a:gd name="connsiteX1" fmla="*/ 11434 w 36587"/>
                  <a:gd name="connsiteY1" fmla="*/ 122911 h 122911"/>
                  <a:gd name="connsiteX2" fmla="*/ 11434 w 36587"/>
                  <a:gd name="connsiteY2" fmla="*/ 61742 h 122911"/>
                  <a:gd name="connsiteX3" fmla="*/ 0 w 36587"/>
                  <a:gd name="connsiteY3" fmla="*/ 61742 h 122911"/>
                  <a:gd name="connsiteX4" fmla="*/ 0 w 36587"/>
                  <a:gd name="connsiteY4" fmla="*/ 42304 h 122911"/>
                  <a:gd name="connsiteX5" fmla="*/ 34301 w 36587"/>
                  <a:gd name="connsiteY5" fmla="*/ 42304 h 122911"/>
                  <a:gd name="connsiteX6" fmla="*/ 34301 w 36587"/>
                  <a:gd name="connsiteY6" fmla="*/ 122911 h 122911"/>
                  <a:gd name="connsiteX7" fmla="*/ 34301 w 36587"/>
                  <a:gd name="connsiteY7" fmla="*/ 122911 h 122911"/>
                  <a:gd name="connsiteX8" fmla="*/ 21724 w 36587"/>
                  <a:gd name="connsiteY8" fmla="*/ 0 h 122911"/>
                  <a:gd name="connsiteX9" fmla="*/ 36588 w 36587"/>
                  <a:gd name="connsiteY9" fmla="*/ 14864 h 122911"/>
                  <a:gd name="connsiteX10" fmla="*/ 21724 w 36587"/>
                  <a:gd name="connsiteY10" fmla="*/ 29727 h 122911"/>
                  <a:gd name="connsiteX11" fmla="*/ 7432 w 36587"/>
                  <a:gd name="connsiteY11" fmla="*/ 14864 h 122911"/>
                  <a:gd name="connsiteX12" fmla="*/ 21724 w 36587"/>
                  <a:gd name="connsiteY12" fmla="*/ 0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7" h="122911">
                    <a:moveTo>
                      <a:pt x="34301" y="122911"/>
                    </a:moveTo>
                    <a:lnTo>
                      <a:pt x="11434" y="122911"/>
                    </a:lnTo>
                    <a:lnTo>
                      <a:pt x="11434" y="61742"/>
                    </a:lnTo>
                    <a:lnTo>
                      <a:pt x="0" y="61742"/>
                    </a:lnTo>
                    <a:lnTo>
                      <a:pt x="0" y="42304"/>
                    </a:lnTo>
                    <a:lnTo>
                      <a:pt x="34301" y="42304"/>
                    </a:lnTo>
                    <a:lnTo>
                      <a:pt x="34301" y="122911"/>
                    </a:lnTo>
                    <a:lnTo>
                      <a:pt x="34301" y="122911"/>
                    </a:lnTo>
                    <a:close/>
                    <a:moveTo>
                      <a:pt x="21724" y="0"/>
                    </a:moveTo>
                    <a:cubicBezTo>
                      <a:pt x="29727" y="0"/>
                      <a:pt x="36588" y="6860"/>
                      <a:pt x="36588" y="14864"/>
                    </a:cubicBezTo>
                    <a:cubicBezTo>
                      <a:pt x="36588" y="22867"/>
                      <a:pt x="30299" y="29727"/>
                      <a:pt x="21724" y="29727"/>
                    </a:cubicBezTo>
                    <a:cubicBezTo>
                      <a:pt x="13149" y="29727"/>
                      <a:pt x="7432" y="23439"/>
                      <a:pt x="7432" y="14864"/>
                    </a:cubicBezTo>
                    <a:cubicBezTo>
                      <a:pt x="7432" y="6288"/>
                      <a:pt x="13720" y="0"/>
                      <a:pt x="21724" y="0"/>
                    </a:cubicBezTo>
                    <a:close/>
                  </a:path>
                </a:pathLst>
              </a:custGeom>
              <a:solidFill>
                <a:srgbClr val="231F20"/>
              </a:solidFill>
              <a:ln w="5707" cap="flat">
                <a:noFill/>
                <a:prstDash val="solid"/>
                <a:miter/>
              </a:ln>
            </p:spPr>
            <p:txBody>
              <a:bodyPr rtlCol="0" anchor="ctr"/>
              <a:lstStyle/>
              <a:p>
                <a:endParaRPr lang="en-US"/>
              </a:p>
            </p:txBody>
          </p:sp>
          <p:sp>
            <p:nvSpPr>
              <p:cNvPr id="57" name="Freeform 84">
                <a:extLst>
                  <a:ext uri="{FF2B5EF4-FFF2-40B4-BE49-F238E27FC236}">
                    <a16:creationId xmlns:a16="http://schemas.microsoft.com/office/drawing/2014/main" id="{68458F4F-E8A1-F7E0-5D9E-3A6BD3D4280B}"/>
                  </a:ext>
                </a:extLst>
              </p:cNvPr>
              <p:cNvSpPr/>
              <p:nvPr/>
            </p:nvSpPr>
            <p:spPr>
              <a:xfrm>
                <a:off x="2086465" y="6461821"/>
                <a:ext cx="84036" cy="80607"/>
              </a:xfrm>
              <a:custGeom>
                <a:avLst/>
                <a:gdLst>
                  <a:gd name="connsiteX0" fmla="*/ 41733 w 84036"/>
                  <a:gd name="connsiteY0" fmla="*/ 56025 h 80607"/>
                  <a:gd name="connsiteX1" fmla="*/ 60027 w 84036"/>
                  <a:gd name="connsiteY1" fmla="*/ 0 h 80607"/>
                  <a:gd name="connsiteX2" fmla="*/ 84037 w 84036"/>
                  <a:gd name="connsiteY2" fmla="*/ 0 h 80607"/>
                  <a:gd name="connsiteX3" fmla="*/ 55453 w 84036"/>
                  <a:gd name="connsiteY3" fmla="*/ 80607 h 80607"/>
                  <a:gd name="connsiteX4" fmla="*/ 27441 w 84036"/>
                  <a:gd name="connsiteY4" fmla="*/ 80607 h 80607"/>
                  <a:gd name="connsiteX5" fmla="*/ 0 w 84036"/>
                  <a:gd name="connsiteY5" fmla="*/ 0 h 80607"/>
                  <a:gd name="connsiteX6" fmla="*/ 24582 w 84036"/>
                  <a:gd name="connsiteY6" fmla="*/ 0 h 80607"/>
                  <a:gd name="connsiteX7" fmla="*/ 41733 w 84036"/>
                  <a:gd name="connsiteY7" fmla="*/ 56025 h 80607"/>
                  <a:gd name="connsiteX8" fmla="*/ 41733 w 84036"/>
                  <a:gd name="connsiteY8" fmla="*/ 56025 h 8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36" h="80607">
                    <a:moveTo>
                      <a:pt x="41733" y="56025"/>
                    </a:moveTo>
                    <a:lnTo>
                      <a:pt x="60027" y="0"/>
                    </a:lnTo>
                    <a:lnTo>
                      <a:pt x="84037" y="0"/>
                    </a:lnTo>
                    <a:lnTo>
                      <a:pt x="55453" y="80607"/>
                    </a:lnTo>
                    <a:lnTo>
                      <a:pt x="27441" y="80607"/>
                    </a:lnTo>
                    <a:lnTo>
                      <a:pt x="0" y="0"/>
                    </a:lnTo>
                    <a:lnTo>
                      <a:pt x="24582" y="0"/>
                    </a:lnTo>
                    <a:lnTo>
                      <a:pt x="41733" y="56025"/>
                    </a:lnTo>
                    <a:lnTo>
                      <a:pt x="41733" y="56025"/>
                    </a:lnTo>
                    <a:close/>
                  </a:path>
                </a:pathLst>
              </a:custGeom>
              <a:solidFill>
                <a:srgbClr val="231F20"/>
              </a:solidFill>
              <a:ln w="5707" cap="flat">
                <a:noFill/>
                <a:prstDash val="solid"/>
                <a:miter/>
              </a:ln>
            </p:spPr>
            <p:txBody>
              <a:bodyPr rtlCol="0" anchor="ctr"/>
              <a:lstStyle/>
              <a:p>
                <a:endParaRPr lang="en-US"/>
              </a:p>
            </p:txBody>
          </p:sp>
          <p:sp>
            <p:nvSpPr>
              <p:cNvPr id="58" name="Freeform 85">
                <a:extLst>
                  <a:ext uri="{FF2B5EF4-FFF2-40B4-BE49-F238E27FC236}">
                    <a16:creationId xmlns:a16="http://schemas.microsoft.com/office/drawing/2014/main" id="{8BFB3E61-6273-32A7-A57A-460C6B598BC3}"/>
                  </a:ext>
                </a:extLst>
              </p:cNvPr>
              <p:cNvSpPr/>
              <p:nvPr/>
            </p:nvSpPr>
            <p:spPr>
              <a:xfrm>
                <a:off x="2173932"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3 w 73175"/>
                  <a:gd name="connsiteY19" fmla="*/ 49736 h 84608"/>
                  <a:gd name="connsiteX20" fmla="*/ 23439 w 73175"/>
                  <a:gd name="connsiteY20" fmla="*/ 58312 h 84608"/>
                  <a:gd name="connsiteX21" fmla="*/ 34873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6" y="23439"/>
                      <a:pt x="13149" y="26869"/>
                    </a:cubicBezTo>
                    <a:lnTo>
                      <a:pt x="4002" y="9719"/>
                    </a:lnTo>
                    <a:cubicBezTo>
                      <a:pt x="4002" y="9719"/>
                      <a:pt x="18866"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5" y="34873"/>
                      <a:pt x="50880" y="33158"/>
                      <a:pt x="50880" y="30299"/>
                    </a:cubicBezTo>
                    <a:lnTo>
                      <a:pt x="50308" y="29156"/>
                    </a:lnTo>
                    <a:lnTo>
                      <a:pt x="50308" y="29156"/>
                    </a:lnTo>
                    <a:close/>
                    <a:moveTo>
                      <a:pt x="50308" y="53738"/>
                    </a:moveTo>
                    <a:lnTo>
                      <a:pt x="50308" y="48021"/>
                    </a:lnTo>
                    <a:cubicBezTo>
                      <a:pt x="49165" y="49165"/>
                      <a:pt x="46306" y="49736"/>
                      <a:pt x="43448" y="49736"/>
                    </a:cubicBezTo>
                    <a:lnTo>
                      <a:pt x="34873" y="49736"/>
                    </a:lnTo>
                    <a:cubicBezTo>
                      <a:pt x="27441" y="49736"/>
                      <a:pt x="23439" y="53166"/>
                      <a:pt x="23439" y="58312"/>
                    </a:cubicBezTo>
                    <a:cubicBezTo>
                      <a:pt x="23439" y="63457"/>
                      <a:pt x="28012" y="68030"/>
                      <a:pt x="34873"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9" name="Freeform 86">
                <a:extLst>
                  <a:ext uri="{FF2B5EF4-FFF2-40B4-BE49-F238E27FC236}">
                    <a16:creationId xmlns:a16="http://schemas.microsoft.com/office/drawing/2014/main" id="{FADC4877-4926-8B3B-8DE7-4F41B199CF8F}"/>
                  </a:ext>
                </a:extLst>
              </p:cNvPr>
              <p:cNvSpPr/>
              <p:nvPr/>
            </p:nvSpPr>
            <p:spPr>
              <a:xfrm>
                <a:off x="2259112" y="6431521"/>
                <a:ext cx="53166" cy="112049"/>
              </a:xfrm>
              <a:custGeom>
                <a:avLst/>
                <a:gdLst>
                  <a:gd name="connsiteX0" fmla="*/ 35444 w 53166"/>
                  <a:gd name="connsiteY0" fmla="*/ 0 h 112049"/>
                  <a:gd name="connsiteX1" fmla="*/ 35444 w 53166"/>
                  <a:gd name="connsiteY1" fmla="*/ 30299 h 112049"/>
                  <a:gd name="connsiteX2" fmla="*/ 52595 w 53166"/>
                  <a:gd name="connsiteY2" fmla="*/ 30299 h 112049"/>
                  <a:gd name="connsiteX3" fmla="*/ 52595 w 53166"/>
                  <a:gd name="connsiteY3" fmla="*/ 49736 h 112049"/>
                  <a:gd name="connsiteX4" fmla="*/ 35444 w 53166"/>
                  <a:gd name="connsiteY4" fmla="*/ 49736 h 112049"/>
                  <a:gd name="connsiteX5" fmla="*/ 35444 w 53166"/>
                  <a:gd name="connsiteY5" fmla="*/ 86324 h 112049"/>
                  <a:gd name="connsiteX6" fmla="*/ 42876 w 53166"/>
                  <a:gd name="connsiteY6" fmla="*/ 92041 h 112049"/>
                  <a:gd name="connsiteX7" fmla="*/ 53166 w 53166"/>
                  <a:gd name="connsiteY7" fmla="*/ 91469 h 112049"/>
                  <a:gd name="connsiteX8" fmla="*/ 53166 w 53166"/>
                  <a:gd name="connsiteY8" fmla="*/ 110906 h 112049"/>
                  <a:gd name="connsiteX9" fmla="*/ 35444 w 53166"/>
                  <a:gd name="connsiteY9" fmla="*/ 112050 h 112049"/>
                  <a:gd name="connsiteX10" fmla="*/ 12577 w 53166"/>
                  <a:gd name="connsiteY10" fmla="*/ 93756 h 112049"/>
                  <a:gd name="connsiteX11" fmla="*/ 12577 w 53166"/>
                  <a:gd name="connsiteY11" fmla="*/ 49736 h 112049"/>
                  <a:gd name="connsiteX12" fmla="*/ 0 w 53166"/>
                  <a:gd name="connsiteY12" fmla="*/ 49736 h 112049"/>
                  <a:gd name="connsiteX13" fmla="*/ 0 w 53166"/>
                  <a:gd name="connsiteY13" fmla="*/ 30299 h 112049"/>
                  <a:gd name="connsiteX14" fmla="*/ 12577 w 53166"/>
                  <a:gd name="connsiteY14" fmla="*/ 30299 h 112049"/>
                  <a:gd name="connsiteX15" fmla="*/ 12577 w 53166"/>
                  <a:gd name="connsiteY15" fmla="*/ 0 h 112049"/>
                  <a:gd name="connsiteX16" fmla="*/ 35444 w 53166"/>
                  <a:gd name="connsiteY16" fmla="*/ 0 h 112049"/>
                  <a:gd name="connsiteX17" fmla="*/ 35444 w 53166"/>
                  <a:gd name="connsiteY17" fmla="*/ 0 h 11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166" h="112049">
                    <a:moveTo>
                      <a:pt x="35444" y="0"/>
                    </a:moveTo>
                    <a:lnTo>
                      <a:pt x="35444" y="30299"/>
                    </a:lnTo>
                    <a:lnTo>
                      <a:pt x="52595" y="30299"/>
                    </a:lnTo>
                    <a:lnTo>
                      <a:pt x="52595" y="49736"/>
                    </a:lnTo>
                    <a:lnTo>
                      <a:pt x="35444" y="49736"/>
                    </a:lnTo>
                    <a:lnTo>
                      <a:pt x="35444" y="86324"/>
                    </a:lnTo>
                    <a:cubicBezTo>
                      <a:pt x="35444" y="91469"/>
                      <a:pt x="39446" y="92041"/>
                      <a:pt x="42876" y="92041"/>
                    </a:cubicBezTo>
                    <a:cubicBezTo>
                      <a:pt x="48593" y="92041"/>
                      <a:pt x="53166" y="91469"/>
                      <a:pt x="53166" y="91469"/>
                    </a:cubicBezTo>
                    <a:lnTo>
                      <a:pt x="53166" y="110906"/>
                    </a:lnTo>
                    <a:cubicBezTo>
                      <a:pt x="53166" y="110906"/>
                      <a:pt x="42305" y="112050"/>
                      <a:pt x="35444" y="112050"/>
                    </a:cubicBezTo>
                    <a:cubicBezTo>
                      <a:pt x="24011" y="112050"/>
                      <a:pt x="12577" y="110334"/>
                      <a:pt x="12577" y="93756"/>
                    </a:cubicBezTo>
                    <a:lnTo>
                      <a:pt x="12577" y="49736"/>
                    </a:lnTo>
                    <a:lnTo>
                      <a:pt x="0" y="49736"/>
                    </a:lnTo>
                    <a:lnTo>
                      <a:pt x="0" y="30299"/>
                    </a:lnTo>
                    <a:lnTo>
                      <a:pt x="12577" y="30299"/>
                    </a:lnTo>
                    <a:lnTo>
                      <a:pt x="12577" y="0"/>
                    </a:lnTo>
                    <a:lnTo>
                      <a:pt x="35444" y="0"/>
                    </a:lnTo>
                    <a:lnTo>
                      <a:pt x="35444" y="0"/>
                    </a:lnTo>
                    <a:close/>
                  </a:path>
                </a:pathLst>
              </a:custGeom>
              <a:solidFill>
                <a:srgbClr val="231F20"/>
              </a:solidFill>
              <a:ln w="5707" cap="flat">
                <a:noFill/>
                <a:prstDash val="solid"/>
                <a:miter/>
              </a:ln>
            </p:spPr>
            <p:txBody>
              <a:bodyPr rtlCol="0" anchor="ctr"/>
              <a:lstStyle/>
              <a:p>
                <a:endParaRPr lang="en-US"/>
              </a:p>
            </p:txBody>
          </p:sp>
          <p:sp>
            <p:nvSpPr>
              <p:cNvPr id="60" name="Freeform 87">
                <a:extLst>
                  <a:ext uri="{FF2B5EF4-FFF2-40B4-BE49-F238E27FC236}">
                    <a16:creationId xmlns:a16="http://schemas.microsoft.com/office/drawing/2014/main" id="{57C29537-3D8F-7FC5-5B3E-5D8EE6D65980}"/>
                  </a:ext>
                </a:extLst>
              </p:cNvPr>
              <p:cNvSpPr/>
              <p:nvPr/>
            </p:nvSpPr>
            <p:spPr>
              <a:xfrm>
                <a:off x="2321997" y="6459534"/>
                <a:ext cx="84608" cy="84608"/>
              </a:xfrm>
              <a:custGeom>
                <a:avLst/>
                <a:gdLst>
                  <a:gd name="connsiteX0" fmla="*/ 84609 w 84608"/>
                  <a:gd name="connsiteY0" fmla="*/ 49165 h 84608"/>
                  <a:gd name="connsiteX1" fmla="*/ 24582 w 84608"/>
                  <a:gd name="connsiteY1" fmla="*/ 49165 h 84608"/>
                  <a:gd name="connsiteX2" fmla="*/ 42876 w 84608"/>
                  <a:gd name="connsiteY2" fmla="*/ 65172 h 84608"/>
                  <a:gd name="connsiteX3" fmla="*/ 58883 w 84608"/>
                  <a:gd name="connsiteY3" fmla="*/ 57168 h 84608"/>
                  <a:gd name="connsiteX4" fmla="*/ 82322 w 84608"/>
                  <a:gd name="connsiteY4" fmla="*/ 59455 h 84608"/>
                  <a:gd name="connsiteX5" fmla="*/ 42305 w 84608"/>
                  <a:gd name="connsiteY5" fmla="*/ 84609 h 84608"/>
                  <a:gd name="connsiteX6" fmla="*/ 0 w 84608"/>
                  <a:gd name="connsiteY6" fmla="*/ 42304 h 84608"/>
                  <a:gd name="connsiteX7" fmla="*/ 41733 w 84608"/>
                  <a:gd name="connsiteY7" fmla="*/ 0 h 84608"/>
                  <a:gd name="connsiteX8" fmla="*/ 84037 w 84608"/>
                  <a:gd name="connsiteY8" fmla="*/ 48021 h 84608"/>
                  <a:gd name="connsiteX9" fmla="*/ 84609 w 84608"/>
                  <a:gd name="connsiteY9" fmla="*/ 49165 h 84608"/>
                  <a:gd name="connsiteX10" fmla="*/ 84609 w 84608"/>
                  <a:gd name="connsiteY10" fmla="*/ 49165 h 84608"/>
                  <a:gd name="connsiteX11" fmla="*/ 24582 w 84608"/>
                  <a:gd name="connsiteY11" fmla="*/ 34301 h 84608"/>
                  <a:gd name="connsiteX12" fmla="*/ 60598 w 84608"/>
                  <a:gd name="connsiteY12" fmla="*/ 34301 h 84608"/>
                  <a:gd name="connsiteX13" fmla="*/ 42876 w 84608"/>
                  <a:gd name="connsiteY13" fmla="*/ 19437 h 84608"/>
                  <a:gd name="connsiteX14" fmla="*/ 24582 w 84608"/>
                  <a:gd name="connsiteY14" fmla="*/ 34301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608" h="84608">
                    <a:moveTo>
                      <a:pt x="84609" y="49165"/>
                    </a:moveTo>
                    <a:lnTo>
                      <a:pt x="24582" y="49165"/>
                    </a:lnTo>
                    <a:cubicBezTo>
                      <a:pt x="25726" y="58311"/>
                      <a:pt x="32586" y="65172"/>
                      <a:pt x="42876" y="65172"/>
                    </a:cubicBezTo>
                    <a:cubicBezTo>
                      <a:pt x="49736" y="65172"/>
                      <a:pt x="56025" y="62313"/>
                      <a:pt x="58883" y="57168"/>
                    </a:cubicBezTo>
                    <a:lnTo>
                      <a:pt x="82322" y="59455"/>
                    </a:lnTo>
                    <a:cubicBezTo>
                      <a:pt x="74890" y="76605"/>
                      <a:pt x="60027" y="84609"/>
                      <a:pt x="42305" y="84609"/>
                    </a:cubicBezTo>
                    <a:cubicBezTo>
                      <a:pt x="18294" y="84609"/>
                      <a:pt x="0" y="66887"/>
                      <a:pt x="0" y="42304"/>
                    </a:cubicBezTo>
                    <a:cubicBezTo>
                      <a:pt x="0" y="17722"/>
                      <a:pt x="17722" y="0"/>
                      <a:pt x="41733" y="0"/>
                    </a:cubicBezTo>
                    <a:cubicBezTo>
                      <a:pt x="64028" y="0"/>
                      <a:pt x="84037" y="14292"/>
                      <a:pt x="84037" y="48021"/>
                    </a:cubicBezTo>
                    <a:lnTo>
                      <a:pt x="84609" y="49165"/>
                    </a:lnTo>
                    <a:lnTo>
                      <a:pt x="84609" y="49165"/>
                    </a:lnTo>
                    <a:close/>
                    <a:moveTo>
                      <a:pt x="24582" y="34301"/>
                    </a:moveTo>
                    <a:lnTo>
                      <a:pt x="60598" y="34301"/>
                    </a:lnTo>
                    <a:cubicBezTo>
                      <a:pt x="59455" y="26297"/>
                      <a:pt x="52595" y="19437"/>
                      <a:pt x="42876" y="19437"/>
                    </a:cubicBezTo>
                    <a:cubicBezTo>
                      <a:pt x="33158" y="19437"/>
                      <a:pt x="26297" y="25726"/>
                      <a:pt x="24582" y="34301"/>
                    </a:cubicBezTo>
                    <a:close/>
                  </a:path>
                </a:pathLst>
              </a:custGeom>
              <a:solidFill>
                <a:srgbClr val="231F20"/>
              </a:solidFill>
              <a:ln w="5707" cap="flat">
                <a:noFill/>
                <a:prstDash val="solid"/>
                <a:miter/>
              </a:ln>
            </p:spPr>
            <p:txBody>
              <a:bodyPr rtlCol="0" anchor="ctr"/>
              <a:lstStyle/>
              <a:p>
                <a:endParaRPr lang="en-US"/>
              </a:p>
            </p:txBody>
          </p:sp>
        </p:grpSp>
        <p:grpSp>
          <p:nvGrpSpPr>
            <p:cNvPr id="5" name="Graphic 6">
              <a:extLst>
                <a:ext uri="{FF2B5EF4-FFF2-40B4-BE49-F238E27FC236}">
                  <a16:creationId xmlns:a16="http://schemas.microsoft.com/office/drawing/2014/main" id="{00242CA4-2731-F110-5818-838B9C149210}"/>
                </a:ext>
              </a:extLst>
            </p:cNvPr>
            <p:cNvGrpSpPr/>
            <p:nvPr/>
          </p:nvGrpSpPr>
          <p:grpSpPr>
            <a:xfrm>
              <a:off x="554931" y="5926155"/>
              <a:ext cx="925551" cy="295613"/>
              <a:chOff x="554931" y="5926155"/>
              <a:chExt cx="925551" cy="295613"/>
            </a:xfrm>
            <a:solidFill>
              <a:srgbClr val="000000"/>
            </a:solidFill>
          </p:grpSpPr>
          <p:sp>
            <p:nvSpPr>
              <p:cNvPr id="36" name="Freeform 63">
                <a:extLst>
                  <a:ext uri="{FF2B5EF4-FFF2-40B4-BE49-F238E27FC236}">
                    <a16:creationId xmlns:a16="http://schemas.microsoft.com/office/drawing/2014/main" id="{89D5E303-461D-F263-C0A5-E0BCCF0A7E9A}"/>
                  </a:ext>
                </a:extLst>
              </p:cNvPr>
              <p:cNvSpPr/>
              <p:nvPr/>
            </p:nvSpPr>
            <p:spPr>
              <a:xfrm>
                <a:off x="1450184" y="6186260"/>
                <a:ext cx="30299" cy="32035"/>
              </a:xfrm>
              <a:custGeom>
                <a:avLst/>
                <a:gdLst>
                  <a:gd name="connsiteX0" fmla="*/ 0 w 30299"/>
                  <a:gd name="connsiteY0" fmla="*/ 16018 h 32035"/>
                  <a:gd name="connsiteX1" fmla="*/ 4573 w 30299"/>
                  <a:gd name="connsiteY1" fmla="*/ 4584 h 32035"/>
                  <a:gd name="connsiteX2" fmla="*/ 25154 w 30299"/>
                  <a:gd name="connsiteY2" fmla="*/ 4012 h 32035"/>
                  <a:gd name="connsiteX3" fmla="*/ 25154 w 30299"/>
                  <a:gd name="connsiteY3" fmla="*/ 4012 h 32035"/>
                  <a:gd name="connsiteX4" fmla="*/ 25726 w 30299"/>
                  <a:gd name="connsiteY4" fmla="*/ 4584 h 32035"/>
                  <a:gd name="connsiteX5" fmla="*/ 30299 w 30299"/>
                  <a:gd name="connsiteY5" fmla="*/ 16018 h 32035"/>
                  <a:gd name="connsiteX6" fmla="*/ 25726 w 30299"/>
                  <a:gd name="connsiteY6" fmla="*/ 27451 h 32035"/>
                  <a:gd name="connsiteX7" fmla="*/ 5145 w 30299"/>
                  <a:gd name="connsiteY7" fmla="*/ 28023 h 32035"/>
                  <a:gd name="connsiteX8" fmla="*/ 5145 w 30299"/>
                  <a:gd name="connsiteY8" fmla="*/ 28023 h 32035"/>
                  <a:gd name="connsiteX9" fmla="*/ 4573 w 30299"/>
                  <a:gd name="connsiteY9" fmla="*/ 27451 h 32035"/>
                  <a:gd name="connsiteX10" fmla="*/ 0 w 30299"/>
                  <a:gd name="connsiteY10" fmla="*/ 16018 h 32035"/>
                  <a:gd name="connsiteX11" fmla="*/ 2287 w 30299"/>
                  <a:gd name="connsiteY11" fmla="*/ 16018 h 32035"/>
                  <a:gd name="connsiteX12" fmla="*/ 5717 w 30299"/>
                  <a:gd name="connsiteY12" fmla="*/ 25736 h 32035"/>
                  <a:gd name="connsiteX13" fmla="*/ 22867 w 30299"/>
                  <a:gd name="connsiteY13" fmla="*/ 26308 h 32035"/>
                  <a:gd name="connsiteX14" fmla="*/ 23439 w 30299"/>
                  <a:gd name="connsiteY14" fmla="*/ 25736 h 32035"/>
                  <a:gd name="connsiteX15" fmla="*/ 23439 w 30299"/>
                  <a:gd name="connsiteY15" fmla="*/ 6871 h 32035"/>
                  <a:gd name="connsiteX16" fmla="*/ 6288 w 30299"/>
                  <a:gd name="connsiteY16" fmla="*/ 6299 h 32035"/>
                  <a:gd name="connsiteX17" fmla="*/ 6288 w 30299"/>
                  <a:gd name="connsiteY17" fmla="*/ 6299 h 32035"/>
                  <a:gd name="connsiteX18" fmla="*/ 5717 w 30299"/>
                  <a:gd name="connsiteY18" fmla="*/ 6871 h 32035"/>
                  <a:gd name="connsiteX19" fmla="*/ 2287 w 30299"/>
                  <a:gd name="connsiteY19" fmla="*/ 16018 h 32035"/>
                  <a:gd name="connsiteX20" fmla="*/ 2287 w 30299"/>
                  <a:gd name="connsiteY20" fmla="*/ 16018 h 32035"/>
                  <a:gd name="connsiteX21" fmla="*/ 2287 w 30299"/>
                  <a:gd name="connsiteY21" fmla="*/ 16018 h 32035"/>
                  <a:gd name="connsiteX22" fmla="*/ 12005 w 30299"/>
                  <a:gd name="connsiteY22" fmla="*/ 17733 h 32035"/>
                  <a:gd name="connsiteX23" fmla="*/ 12005 w 30299"/>
                  <a:gd name="connsiteY23" fmla="*/ 25165 h 32035"/>
                  <a:gd name="connsiteX24" fmla="*/ 8575 w 30299"/>
                  <a:gd name="connsiteY24" fmla="*/ 25165 h 32035"/>
                  <a:gd name="connsiteX25" fmla="*/ 8575 w 30299"/>
                  <a:gd name="connsiteY25" fmla="*/ 6871 h 32035"/>
                  <a:gd name="connsiteX26" fmla="*/ 14292 w 30299"/>
                  <a:gd name="connsiteY26" fmla="*/ 6871 h 32035"/>
                  <a:gd name="connsiteX27" fmla="*/ 19437 w 30299"/>
                  <a:gd name="connsiteY27" fmla="*/ 8014 h 32035"/>
                  <a:gd name="connsiteX28" fmla="*/ 21152 w 30299"/>
                  <a:gd name="connsiteY28" fmla="*/ 12016 h 32035"/>
                  <a:gd name="connsiteX29" fmla="*/ 20580 w 30299"/>
                  <a:gd name="connsiteY29" fmla="*/ 14303 h 32035"/>
                  <a:gd name="connsiteX30" fmla="*/ 18294 w 30299"/>
                  <a:gd name="connsiteY30" fmla="*/ 16018 h 32035"/>
                  <a:gd name="connsiteX31" fmla="*/ 20580 w 30299"/>
                  <a:gd name="connsiteY31" fmla="*/ 17733 h 32035"/>
                  <a:gd name="connsiteX32" fmla="*/ 21152 w 30299"/>
                  <a:gd name="connsiteY32" fmla="*/ 20591 h 32035"/>
                  <a:gd name="connsiteX33" fmla="*/ 21152 w 30299"/>
                  <a:gd name="connsiteY33" fmla="*/ 21735 h 32035"/>
                  <a:gd name="connsiteX34" fmla="*/ 21152 w 30299"/>
                  <a:gd name="connsiteY34" fmla="*/ 23450 h 32035"/>
                  <a:gd name="connsiteX35" fmla="*/ 21724 w 30299"/>
                  <a:gd name="connsiteY35" fmla="*/ 24593 h 32035"/>
                  <a:gd name="connsiteX36" fmla="*/ 21724 w 30299"/>
                  <a:gd name="connsiteY36" fmla="*/ 25165 h 32035"/>
                  <a:gd name="connsiteX37" fmla="*/ 18294 w 30299"/>
                  <a:gd name="connsiteY37" fmla="*/ 25165 h 32035"/>
                  <a:gd name="connsiteX38" fmla="*/ 18294 w 30299"/>
                  <a:gd name="connsiteY38" fmla="*/ 24021 h 32035"/>
                  <a:gd name="connsiteX39" fmla="*/ 18294 w 30299"/>
                  <a:gd name="connsiteY39" fmla="*/ 21163 h 32035"/>
                  <a:gd name="connsiteX40" fmla="*/ 17722 w 30299"/>
                  <a:gd name="connsiteY40" fmla="*/ 18876 h 32035"/>
                  <a:gd name="connsiteX41" fmla="*/ 15435 w 30299"/>
                  <a:gd name="connsiteY41" fmla="*/ 18304 h 32035"/>
                  <a:gd name="connsiteX42" fmla="*/ 12005 w 30299"/>
                  <a:gd name="connsiteY42" fmla="*/ 17733 h 32035"/>
                  <a:gd name="connsiteX43" fmla="*/ 12005 w 30299"/>
                  <a:gd name="connsiteY43" fmla="*/ 17733 h 32035"/>
                  <a:gd name="connsiteX44" fmla="*/ 12005 w 30299"/>
                  <a:gd name="connsiteY44" fmla="*/ 14874 h 32035"/>
                  <a:gd name="connsiteX45" fmla="*/ 15435 w 30299"/>
                  <a:gd name="connsiteY45" fmla="*/ 14874 h 32035"/>
                  <a:gd name="connsiteX46" fmla="*/ 17722 w 30299"/>
                  <a:gd name="connsiteY46" fmla="*/ 14303 h 32035"/>
                  <a:gd name="connsiteX47" fmla="*/ 18865 w 30299"/>
                  <a:gd name="connsiteY47" fmla="*/ 12588 h 32035"/>
                  <a:gd name="connsiteX48" fmla="*/ 18294 w 30299"/>
                  <a:gd name="connsiteY48" fmla="*/ 10301 h 32035"/>
                  <a:gd name="connsiteX49" fmla="*/ 15435 w 30299"/>
                  <a:gd name="connsiteY49" fmla="*/ 9729 h 32035"/>
                  <a:gd name="connsiteX50" fmla="*/ 12577 w 30299"/>
                  <a:gd name="connsiteY50" fmla="*/ 9729 h 32035"/>
                  <a:gd name="connsiteX51" fmla="*/ 12005 w 30299"/>
                  <a:gd name="connsiteY51" fmla="*/ 14874 h 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299" h="32035">
                    <a:moveTo>
                      <a:pt x="0" y="16018"/>
                    </a:moveTo>
                    <a:cubicBezTo>
                      <a:pt x="0" y="12016"/>
                      <a:pt x="1715" y="8014"/>
                      <a:pt x="4573" y="4584"/>
                    </a:cubicBezTo>
                    <a:cubicBezTo>
                      <a:pt x="10290" y="-1133"/>
                      <a:pt x="19437" y="-1704"/>
                      <a:pt x="25154" y="4012"/>
                    </a:cubicBezTo>
                    <a:lnTo>
                      <a:pt x="25154" y="4012"/>
                    </a:lnTo>
                    <a:lnTo>
                      <a:pt x="25726" y="4584"/>
                    </a:lnTo>
                    <a:cubicBezTo>
                      <a:pt x="28584" y="7443"/>
                      <a:pt x="30299" y="11444"/>
                      <a:pt x="30299" y="16018"/>
                    </a:cubicBezTo>
                    <a:cubicBezTo>
                      <a:pt x="30299" y="20020"/>
                      <a:pt x="28584" y="24593"/>
                      <a:pt x="25726" y="27451"/>
                    </a:cubicBezTo>
                    <a:cubicBezTo>
                      <a:pt x="20009" y="33168"/>
                      <a:pt x="10862" y="33740"/>
                      <a:pt x="5145" y="28023"/>
                    </a:cubicBezTo>
                    <a:lnTo>
                      <a:pt x="5145" y="28023"/>
                    </a:lnTo>
                    <a:lnTo>
                      <a:pt x="4573" y="27451"/>
                    </a:lnTo>
                    <a:cubicBezTo>
                      <a:pt x="1143" y="24593"/>
                      <a:pt x="0" y="20591"/>
                      <a:pt x="0" y="16018"/>
                    </a:cubicBezTo>
                    <a:close/>
                    <a:moveTo>
                      <a:pt x="2287" y="16018"/>
                    </a:moveTo>
                    <a:cubicBezTo>
                      <a:pt x="2287" y="19448"/>
                      <a:pt x="3430" y="22878"/>
                      <a:pt x="5717" y="25736"/>
                    </a:cubicBezTo>
                    <a:cubicBezTo>
                      <a:pt x="10290" y="30310"/>
                      <a:pt x="17722" y="30881"/>
                      <a:pt x="22867" y="26308"/>
                    </a:cubicBezTo>
                    <a:lnTo>
                      <a:pt x="23439" y="25736"/>
                    </a:lnTo>
                    <a:cubicBezTo>
                      <a:pt x="28584" y="20591"/>
                      <a:pt x="28584" y="12016"/>
                      <a:pt x="23439" y="6871"/>
                    </a:cubicBezTo>
                    <a:cubicBezTo>
                      <a:pt x="18865" y="1726"/>
                      <a:pt x="11434" y="1726"/>
                      <a:pt x="6288" y="6299"/>
                    </a:cubicBezTo>
                    <a:lnTo>
                      <a:pt x="6288" y="6299"/>
                    </a:lnTo>
                    <a:lnTo>
                      <a:pt x="5717" y="6871"/>
                    </a:lnTo>
                    <a:cubicBezTo>
                      <a:pt x="3430" y="9158"/>
                      <a:pt x="2287" y="12588"/>
                      <a:pt x="2287" y="16018"/>
                    </a:cubicBezTo>
                    <a:lnTo>
                      <a:pt x="2287" y="16018"/>
                    </a:lnTo>
                    <a:lnTo>
                      <a:pt x="2287" y="16018"/>
                    </a:lnTo>
                    <a:close/>
                    <a:moveTo>
                      <a:pt x="12005" y="17733"/>
                    </a:moveTo>
                    <a:lnTo>
                      <a:pt x="12005" y="25165"/>
                    </a:lnTo>
                    <a:lnTo>
                      <a:pt x="8575" y="25165"/>
                    </a:lnTo>
                    <a:lnTo>
                      <a:pt x="8575" y="6871"/>
                    </a:lnTo>
                    <a:lnTo>
                      <a:pt x="14292" y="6871"/>
                    </a:lnTo>
                    <a:cubicBezTo>
                      <a:pt x="16007" y="6871"/>
                      <a:pt x="17722" y="7443"/>
                      <a:pt x="19437" y="8014"/>
                    </a:cubicBezTo>
                    <a:cubicBezTo>
                      <a:pt x="20580" y="9158"/>
                      <a:pt x="21152" y="10301"/>
                      <a:pt x="21152" y="12016"/>
                    </a:cubicBezTo>
                    <a:cubicBezTo>
                      <a:pt x="21152" y="12588"/>
                      <a:pt x="21152" y="13731"/>
                      <a:pt x="20580" y="14303"/>
                    </a:cubicBezTo>
                    <a:cubicBezTo>
                      <a:pt x="20009" y="14874"/>
                      <a:pt x="19437" y="15446"/>
                      <a:pt x="18294" y="16018"/>
                    </a:cubicBezTo>
                    <a:cubicBezTo>
                      <a:pt x="18865" y="16589"/>
                      <a:pt x="20009" y="17161"/>
                      <a:pt x="20580" y="17733"/>
                    </a:cubicBezTo>
                    <a:cubicBezTo>
                      <a:pt x="21152" y="18876"/>
                      <a:pt x="21152" y="19448"/>
                      <a:pt x="21152" y="20591"/>
                    </a:cubicBezTo>
                    <a:lnTo>
                      <a:pt x="21152" y="21735"/>
                    </a:lnTo>
                    <a:cubicBezTo>
                      <a:pt x="21152" y="22306"/>
                      <a:pt x="21152" y="22878"/>
                      <a:pt x="21152" y="23450"/>
                    </a:cubicBezTo>
                    <a:cubicBezTo>
                      <a:pt x="21152" y="24021"/>
                      <a:pt x="21152" y="24021"/>
                      <a:pt x="21724" y="24593"/>
                    </a:cubicBezTo>
                    <a:lnTo>
                      <a:pt x="21724" y="25165"/>
                    </a:lnTo>
                    <a:lnTo>
                      <a:pt x="18294" y="25165"/>
                    </a:lnTo>
                    <a:cubicBezTo>
                      <a:pt x="18294" y="24593"/>
                      <a:pt x="18294" y="24021"/>
                      <a:pt x="18294" y="24021"/>
                    </a:cubicBezTo>
                    <a:lnTo>
                      <a:pt x="18294" y="21163"/>
                    </a:lnTo>
                    <a:cubicBezTo>
                      <a:pt x="18294" y="20020"/>
                      <a:pt x="18294" y="19448"/>
                      <a:pt x="17722" y="18876"/>
                    </a:cubicBezTo>
                    <a:cubicBezTo>
                      <a:pt x="17150" y="18304"/>
                      <a:pt x="16007" y="18304"/>
                      <a:pt x="15435" y="18304"/>
                    </a:cubicBezTo>
                    <a:lnTo>
                      <a:pt x="12005" y="17733"/>
                    </a:lnTo>
                    <a:lnTo>
                      <a:pt x="12005" y="17733"/>
                    </a:lnTo>
                    <a:close/>
                    <a:moveTo>
                      <a:pt x="12005" y="14874"/>
                    </a:moveTo>
                    <a:lnTo>
                      <a:pt x="15435" y="14874"/>
                    </a:lnTo>
                    <a:cubicBezTo>
                      <a:pt x="16007" y="14874"/>
                      <a:pt x="17150" y="14874"/>
                      <a:pt x="17722" y="14303"/>
                    </a:cubicBezTo>
                    <a:cubicBezTo>
                      <a:pt x="18294" y="13731"/>
                      <a:pt x="18865" y="13159"/>
                      <a:pt x="18865" y="12588"/>
                    </a:cubicBezTo>
                    <a:cubicBezTo>
                      <a:pt x="18865" y="12016"/>
                      <a:pt x="18865" y="10873"/>
                      <a:pt x="18294" y="10301"/>
                    </a:cubicBezTo>
                    <a:cubicBezTo>
                      <a:pt x="17150" y="9729"/>
                      <a:pt x="16579" y="9729"/>
                      <a:pt x="15435" y="9729"/>
                    </a:cubicBezTo>
                    <a:lnTo>
                      <a:pt x="12577" y="9729"/>
                    </a:lnTo>
                    <a:lnTo>
                      <a:pt x="12005" y="14874"/>
                    </a:lnTo>
                    <a:close/>
                  </a:path>
                </a:pathLst>
              </a:custGeom>
              <a:solidFill>
                <a:srgbClr val="000000"/>
              </a:solidFill>
              <a:ln w="5707" cap="flat">
                <a:noFill/>
                <a:prstDash val="solid"/>
                <a:miter/>
              </a:ln>
            </p:spPr>
            <p:txBody>
              <a:bodyPr rtlCol="0" anchor="ctr"/>
              <a:lstStyle/>
              <a:p>
                <a:endParaRPr lang="en-US"/>
              </a:p>
            </p:txBody>
          </p:sp>
          <p:sp>
            <p:nvSpPr>
              <p:cNvPr id="37" name="Freeform 64">
                <a:extLst>
                  <a:ext uri="{FF2B5EF4-FFF2-40B4-BE49-F238E27FC236}">
                    <a16:creationId xmlns:a16="http://schemas.microsoft.com/office/drawing/2014/main" id="{19D31E06-6FD6-4430-C08F-A70BB89AD8BF}"/>
                  </a:ext>
                </a:extLst>
              </p:cNvPr>
              <p:cNvSpPr/>
              <p:nvPr/>
            </p:nvSpPr>
            <p:spPr>
              <a:xfrm>
                <a:off x="975117" y="5926155"/>
                <a:ext cx="350440" cy="120624"/>
              </a:xfrm>
              <a:custGeom>
                <a:avLst/>
                <a:gdLst>
                  <a:gd name="connsiteX0" fmla="*/ 345295 w 350440"/>
                  <a:gd name="connsiteY0" fmla="*/ 86324 h 120624"/>
                  <a:gd name="connsiteX1" fmla="*/ 174363 w 350440"/>
                  <a:gd name="connsiteY1" fmla="*/ 0 h 120624"/>
                  <a:gd name="connsiteX2" fmla="*/ 5145 w 350440"/>
                  <a:gd name="connsiteY2" fmla="*/ 86324 h 120624"/>
                  <a:gd name="connsiteX3" fmla="*/ 0 w 350440"/>
                  <a:gd name="connsiteY3" fmla="*/ 99473 h 120624"/>
                  <a:gd name="connsiteX4" fmla="*/ 4573 w 350440"/>
                  <a:gd name="connsiteY4" fmla="*/ 112621 h 120624"/>
                  <a:gd name="connsiteX5" fmla="*/ 20009 w 350440"/>
                  <a:gd name="connsiteY5" fmla="*/ 120625 h 120624"/>
                  <a:gd name="connsiteX6" fmla="*/ 38874 w 350440"/>
                  <a:gd name="connsiteY6" fmla="*/ 110334 h 120624"/>
                  <a:gd name="connsiteX7" fmla="*/ 174363 w 350440"/>
                  <a:gd name="connsiteY7" fmla="*/ 8575 h 120624"/>
                  <a:gd name="connsiteX8" fmla="*/ 312138 w 350440"/>
                  <a:gd name="connsiteY8" fmla="*/ 111478 h 120624"/>
                  <a:gd name="connsiteX9" fmla="*/ 332718 w 350440"/>
                  <a:gd name="connsiteY9" fmla="*/ 120053 h 120624"/>
                  <a:gd name="connsiteX10" fmla="*/ 350440 w 350440"/>
                  <a:gd name="connsiteY10" fmla="*/ 99473 h 120624"/>
                  <a:gd name="connsiteX11" fmla="*/ 345295 w 350440"/>
                  <a:gd name="connsiteY11" fmla="*/ 86324 h 120624"/>
                  <a:gd name="connsiteX12" fmla="*/ 345295 w 350440"/>
                  <a:gd name="connsiteY12" fmla="*/ 86324 h 1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40" h="120624">
                    <a:moveTo>
                      <a:pt x="345295" y="86324"/>
                    </a:moveTo>
                    <a:cubicBezTo>
                      <a:pt x="310423" y="25726"/>
                      <a:pt x="240106" y="0"/>
                      <a:pt x="174363" y="0"/>
                    </a:cubicBezTo>
                    <a:cubicBezTo>
                      <a:pt x="108619" y="0"/>
                      <a:pt x="38874" y="25726"/>
                      <a:pt x="5145" y="86324"/>
                    </a:cubicBezTo>
                    <a:cubicBezTo>
                      <a:pt x="2287" y="90326"/>
                      <a:pt x="572" y="94899"/>
                      <a:pt x="0" y="99473"/>
                    </a:cubicBezTo>
                    <a:cubicBezTo>
                      <a:pt x="0" y="104046"/>
                      <a:pt x="1715" y="109191"/>
                      <a:pt x="4573" y="112621"/>
                    </a:cubicBezTo>
                    <a:cubicBezTo>
                      <a:pt x="8575" y="117195"/>
                      <a:pt x="14292" y="120053"/>
                      <a:pt x="20009" y="120625"/>
                    </a:cubicBezTo>
                    <a:cubicBezTo>
                      <a:pt x="27441" y="120625"/>
                      <a:pt x="34873" y="116623"/>
                      <a:pt x="38874" y="110334"/>
                    </a:cubicBezTo>
                    <a:cubicBezTo>
                      <a:pt x="72032" y="50308"/>
                      <a:pt x="110334" y="8575"/>
                      <a:pt x="174363" y="8575"/>
                    </a:cubicBezTo>
                    <a:cubicBezTo>
                      <a:pt x="238391" y="8575"/>
                      <a:pt x="278980" y="52595"/>
                      <a:pt x="312138" y="111478"/>
                    </a:cubicBezTo>
                    <a:cubicBezTo>
                      <a:pt x="316711" y="117766"/>
                      <a:pt x="324715" y="121196"/>
                      <a:pt x="332718" y="120053"/>
                    </a:cubicBezTo>
                    <a:cubicBezTo>
                      <a:pt x="344724" y="119481"/>
                      <a:pt x="350440" y="106333"/>
                      <a:pt x="350440" y="99473"/>
                    </a:cubicBezTo>
                    <a:cubicBezTo>
                      <a:pt x="349297" y="94899"/>
                      <a:pt x="347582" y="90326"/>
                      <a:pt x="345295" y="86324"/>
                    </a:cubicBezTo>
                    <a:lnTo>
                      <a:pt x="345295" y="86324"/>
                    </a:lnTo>
                    <a:close/>
                  </a:path>
                </a:pathLst>
              </a:custGeom>
              <a:solidFill>
                <a:srgbClr val="000000"/>
              </a:solidFill>
              <a:ln w="5707" cap="flat">
                <a:noFill/>
                <a:prstDash val="solid"/>
                <a:miter/>
              </a:ln>
            </p:spPr>
            <p:txBody>
              <a:bodyPr rtlCol="0" anchor="ctr"/>
              <a:lstStyle/>
              <a:p>
                <a:endParaRPr lang="en-US"/>
              </a:p>
            </p:txBody>
          </p:sp>
          <p:sp>
            <p:nvSpPr>
              <p:cNvPr id="38" name="Freeform 65">
                <a:extLst>
                  <a:ext uri="{FF2B5EF4-FFF2-40B4-BE49-F238E27FC236}">
                    <a16:creationId xmlns:a16="http://schemas.microsoft.com/office/drawing/2014/main" id="{3B64C272-97A0-2014-B2A1-897809388EF3}"/>
                  </a:ext>
                </a:extLst>
              </p:cNvPr>
              <p:cNvSpPr/>
              <p:nvPr/>
            </p:nvSpPr>
            <p:spPr>
              <a:xfrm>
                <a:off x="554931" y="6031916"/>
                <a:ext cx="110334" cy="187511"/>
              </a:xfrm>
              <a:custGeom>
                <a:avLst/>
                <a:gdLst>
                  <a:gd name="connsiteX0" fmla="*/ 34873 w 110334"/>
                  <a:gd name="connsiteY0" fmla="*/ 48021 h 187511"/>
                  <a:gd name="connsiteX1" fmla="*/ 58883 w 110334"/>
                  <a:gd name="connsiteY1" fmla="*/ 22867 h 187511"/>
                  <a:gd name="connsiteX2" fmla="*/ 110334 w 110334"/>
                  <a:gd name="connsiteY2" fmla="*/ 22867 h 187511"/>
                  <a:gd name="connsiteX3" fmla="*/ 110334 w 110334"/>
                  <a:gd name="connsiteY3" fmla="*/ 0 h 187511"/>
                  <a:gd name="connsiteX4" fmla="*/ 42876 w 110334"/>
                  <a:gd name="connsiteY4" fmla="*/ 0 h 187511"/>
                  <a:gd name="connsiteX5" fmla="*/ 0 w 110334"/>
                  <a:gd name="connsiteY5" fmla="*/ 51451 h 187511"/>
                  <a:gd name="connsiteX6" fmla="*/ 0 w 110334"/>
                  <a:gd name="connsiteY6" fmla="*/ 136060 h 187511"/>
                  <a:gd name="connsiteX7" fmla="*/ 42876 w 110334"/>
                  <a:gd name="connsiteY7" fmla="*/ 187511 h 187511"/>
                  <a:gd name="connsiteX8" fmla="*/ 109763 w 110334"/>
                  <a:gd name="connsiteY8" fmla="*/ 187511 h 187511"/>
                  <a:gd name="connsiteX9" fmla="*/ 109763 w 110334"/>
                  <a:gd name="connsiteY9" fmla="*/ 164644 h 187511"/>
                  <a:gd name="connsiteX10" fmla="*/ 58311 w 110334"/>
                  <a:gd name="connsiteY10" fmla="*/ 164644 h 187511"/>
                  <a:gd name="connsiteX11" fmla="*/ 34301 w 110334"/>
                  <a:gd name="connsiteY11" fmla="*/ 139490 h 187511"/>
                  <a:gd name="connsiteX12" fmla="*/ 34301 w 110334"/>
                  <a:gd name="connsiteY12" fmla="*/ 102331 h 187511"/>
                  <a:gd name="connsiteX13" fmla="*/ 102903 w 110334"/>
                  <a:gd name="connsiteY13" fmla="*/ 102331 h 187511"/>
                  <a:gd name="connsiteX14" fmla="*/ 102903 w 110334"/>
                  <a:gd name="connsiteY14" fmla="*/ 79464 h 187511"/>
                  <a:gd name="connsiteX15" fmla="*/ 34301 w 110334"/>
                  <a:gd name="connsiteY15" fmla="*/ 79464 h 187511"/>
                  <a:gd name="connsiteX16" fmla="*/ 34873 w 110334"/>
                  <a:gd name="connsiteY16" fmla="*/ 48021 h 187511"/>
                  <a:gd name="connsiteX17" fmla="*/ 34873 w 110334"/>
                  <a:gd name="connsiteY17" fmla="*/ 48021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334" h="187511">
                    <a:moveTo>
                      <a:pt x="34873" y="48021"/>
                    </a:moveTo>
                    <a:cubicBezTo>
                      <a:pt x="34873" y="34873"/>
                      <a:pt x="42876" y="22867"/>
                      <a:pt x="58883" y="22867"/>
                    </a:cubicBezTo>
                    <a:lnTo>
                      <a:pt x="110334" y="22867"/>
                    </a:lnTo>
                    <a:lnTo>
                      <a:pt x="110334" y="0"/>
                    </a:lnTo>
                    <a:lnTo>
                      <a:pt x="42876" y="0"/>
                    </a:lnTo>
                    <a:cubicBezTo>
                      <a:pt x="18294" y="0"/>
                      <a:pt x="0" y="22867"/>
                      <a:pt x="0" y="51451"/>
                    </a:cubicBezTo>
                    <a:lnTo>
                      <a:pt x="0" y="136060"/>
                    </a:lnTo>
                    <a:cubicBezTo>
                      <a:pt x="0" y="164072"/>
                      <a:pt x="18294" y="187511"/>
                      <a:pt x="42876" y="187511"/>
                    </a:cubicBezTo>
                    <a:lnTo>
                      <a:pt x="109763" y="187511"/>
                    </a:lnTo>
                    <a:lnTo>
                      <a:pt x="109763" y="164644"/>
                    </a:lnTo>
                    <a:lnTo>
                      <a:pt x="58311" y="164644"/>
                    </a:lnTo>
                    <a:cubicBezTo>
                      <a:pt x="42876" y="164644"/>
                      <a:pt x="34301" y="152639"/>
                      <a:pt x="34301" y="139490"/>
                    </a:cubicBezTo>
                    <a:lnTo>
                      <a:pt x="34301" y="102331"/>
                    </a:lnTo>
                    <a:lnTo>
                      <a:pt x="102903" y="102331"/>
                    </a:lnTo>
                    <a:lnTo>
                      <a:pt x="102903" y="79464"/>
                    </a:lnTo>
                    <a:lnTo>
                      <a:pt x="34301" y="79464"/>
                    </a:lnTo>
                    <a:lnTo>
                      <a:pt x="34873" y="48021"/>
                    </a:lnTo>
                    <a:lnTo>
                      <a:pt x="34873" y="48021"/>
                    </a:lnTo>
                    <a:close/>
                  </a:path>
                </a:pathLst>
              </a:custGeom>
              <a:solidFill>
                <a:srgbClr val="000000"/>
              </a:solidFill>
              <a:ln w="5707" cap="flat">
                <a:noFill/>
                <a:prstDash val="solid"/>
                <a:miter/>
              </a:ln>
            </p:spPr>
            <p:txBody>
              <a:bodyPr rtlCol="0" anchor="ctr"/>
              <a:lstStyle/>
              <a:p>
                <a:endParaRPr lang="en-US"/>
              </a:p>
            </p:txBody>
          </p:sp>
          <p:sp>
            <p:nvSpPr>
              <p:cNvPr id="39" name="Freeform 66">
                <a:extLst>
                  <a:ext uri="{FF2B5EF4-FFF2-40B4-BE49-F238E27FC236}">
                    <a16:creationId xmlns:a16="http://schemas.microsoft.com/office/drawing/2014/main" id="{6F78F298-02C8-D0E4-062C-51CD826E3138}"/>
                  </a:ext>
                </a:extLst>
              </p:cNvPr>
              <p:cNvSpPr/>
              <p:nvPr/>
            </p:nvSpPr>
            <p:spPr>
              <a:xfrm>
                <a:off x="682416" y="6072506"/>
                <a:ext cx="143491" cy="146350"/>
              </a:xfrm>
              <a:custGeom>
                <a:avLst/>
                <a:gdLst>
                  <a:gd name="connsiteX0" fmla="*/ 101759 w 143491"/>
                  <a:gd name="connsiteY0" fmla="*/ 146350 h 146350"/>
                  <a:gd name="connsiteX1" fmla="*/ 70888 w 143491"/>
                  <a:gd name="connsiteY1" fmla="*/ 93184 h 146350"/>
                  <a:gd name="connsiteX2" fmla="*/ 70317 w 143491"/>
                  <a:gd name="connsiteY2" fmla="*/ 93184 h 146350"/>
                  <a:gd name="connsiteX3" fmla="*/ 38303 w 143491"/>
                  <a:gd name="connsiteY3" fmla="*/ 146350 h 146350"/>
                  <a:gd name="connsiteX4" fmla="*/ 0 w 143491"/>
                  <a:gd name="connsiteY4" fmla="*/ 146350 h 146350"/>
                  <a:gd name="connsiteX5" fmla="*/ 51451 w 143491"/>
                  <a:gd name="connsiteY5" fmla="*/ 70888 h 146350"/>
                  <a:gd name="connsiteX6" fmla="*/ 5717 w 143491"/>
                  <a:gd name="connsiteY6" fmla="*/ 0 h 146350"/>
                  <a:gd name="connsiteX7" fmla="*/ 45163 w 143491"/>
                  <a:gd name="connsiteY7" fmla="*/ 0 h 146350"/>
                  <a:gd name="connsiteX8" fmla="*/ 73175 w 143491"/>
                  <a:gd name="connsiteY8" fmla="*/ 48021 h 146350"/>
                  <a:gd name="connsiteX9" fmla="*/ 73747 w 143491"/>
                  <a:gd name="connsiteY9" fmla="*/ 48021 h 146350"/>
                  <a:gd name="connsiteX10" fmla="*/ 102903 w 143491"/>
                  <a:gd name="connsiteY10" fmla="*/ 0 h 146350"/>
                  <a:gd name="connsiteX11" fmla="*/ 138347 w 143491"/>
                  <a:gd name="connsiteY11" fmla="*/ 0 h 146350"/>
                  <a:gd name="connsiteX12" fmla="*/ 90897 w 143491"/>
                  <a:gd name="connsiteY12" fmla="*/ 68602 h 146350"/>
                  <a:gd name="connsiteX13" fmla="*/ 143492 w 143491"/>
                  <a:gd name="connsiteY13" fmla="*/ 146350 h 14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491" h="146350">
                    <a:moveTo>
                      <a:pt x="101759" y="146350"/>
                    </a:moveTo>
                    <a:lnTo>
                      <a:pt x="70888" y="93184"/>
                    </a:lnTo>
                    <a:lnTo>
                      <a:pt x="70317" y="93184"/>
                    </a:lnTo>
                    <a:lnTo>
                      <a:pt x="38303" y="146350"/>
                    </a:lnTo>
                    <a:lnTo>
                      <a:pt x="0" y="146350"/>
                    </a:lnTo>
                    <a:lnTo>
                      <a:pt x="51451" y="70888"/>
                    </a:lnTo>
                    <a:lnTo>
                      <a:pt x="5717" y="0"/>
                    </a:lnTo>
                    <a:lnTo>
                      <a:pt x="45163" y="0"/>
                    </a:lnTo>
                    <a:lnTo>
                      <a:pt x="73175" y="48021"/>
                    </a:lnTo>
                    <a:lnTo>
                      <a:pt x="73747" y="48021"/>
                    </a:lnTo>
                    <a:lnTo>
                      <a:pt x="102903" y="0"/>
                    </a:lnTo>
                    <a:lnTo>
                      <a:pt x="138347" y="0"/>
                    </a:lnTo>
                    <a:lnTo>
                      <a:pt x="90897" y="68602"/>
                    </a:lnTo>
                    <a:lnTo>
                      <a:pt x="143492" y="146350"/>
                    </a:lnTo>
                    <a:close/>
                  </a:path>
                </a:pathLst>
              </a:custGeom>
              <a:solidFill>
                <a:srgbClr val="000000"/>
              </a:solidFill>
              <a:ln w="5707" cap="flat">
                <a:noFill/>
                <a:prstDash val="solid"/>
                <a:miter/>
              </a:ln>
            </p:spPr>
            <p:txBody>
              <a:bodyPr rtlCol="0" anchor="ctr"/>
              <a:lstStyle/>
              <a:p>
                <a:endParaRPr lang="en-US"/>
              </a:p>
            </p:txBody>
          </p:sp>
          <p:sp>
            <p:nvSpPr>
              <p:cNvPr id="40" name="Freeform 67">
                <a:extLst>
                  <a:ext uri="{FF2B5EF4-FFF2-40B4-BE49-F238E27FC236}">
                    <a16:creationId xmlns:a16="http://schemas.microsoft.com/office/drawing/2014/main" id="{A2AEA8D4-9674-3371-04F4-F902A13E4092}"/>
                  </a:ext>
                </a:extLst>
              </p:cNvPr>
              <p:cNvSpPr/>
              <p:nvPr/>
            </p:nvSpPr>
            <p:spPr>
              <a:xfrm>
                <a:off x="847060" y="6031916"/>
                <a:ext cx="109762" cy="187511"/>
              </a:xfrm>
              <a:custGeom>
                <a:avLst/>
                <a:gdLst>
                  <a:gd name="connsiteX0" fmla="*/ 34873 w 109762"/>
                  <a:gd name="connsiteY0" fmla="*/ 0 h 187511"/>
                  <a:gd name="connsiteX1" fmla="*/ 34873 w 109762"/>
                  <a:gd name="connsiteY1" fmla="*/ 139490 h 187511"/>
                  <a:gd name="connsiteX2" fmla="*/ 58883 w 109762"/>
                  <a:gd name="connsiteY2" fmla="*/ 164644 h 187511"/>
                  <a:gd name="connsiteX3" fmla="*/ 109763 w 109762"/>
                  <a:gd name="connsiteY3" fmla="*/ 164644 h 187511"/>
                  <a:gd name="connsiteX4" fmla="*/ 109763 w 109762"/>
                  <a:gd name="connsiteY4" fmla="*/ 187511 h 187511"/>
                  <a:gd name="connsiteX5" fmla="*/ 42876 w 109762"/>
                  <a:gd name="connsiteY5" fmla="*/ 187511 h 187511"/>
                  <a:gd name="connsiteX6" fmla="*/ 0 w 109762"/>
                  <a:gd name="connsiteY6" fmla="*/ 136060 h 187511"/>
                  <a:gd name="connsiteX7" fmla="*/ 0 w 109762"/>
                  <a:gd name="connsiteY7" fmla="*/ 0 h 187511"/>
                  <a:gd name="connsiteX8" fmla="*/ 34873 w 109762"/>
                  <a:gd name="connsiteY8" fmla="*/ 0 h 187511"/>
                  <a:gd name="connsiteX9" fmla="*/ 34873 w 109762"/>
                  <a:gd name="connsiteY9" fmla="*/ 0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762" h="187511">
                    <a:moveTo>
                      <a:pt x="34873" y="0"/>
                    </a:moveTo>
                    <a:lnTo>
                      <a:pt x="34873" y="139490"/>
                    </a:lnTo>
                    <a:cubicBezTo>
                      <a:pt x="34873" y="152639"/>
                      <a:pt x="42876" y="164644"/>
                      <a:pt x="58883" y="164644"/>
                    </a:cubicBezTo>
                    <a:lnTo>
                      <a:pt x="109763" y="164644"/>
                    </a:lnTo>
                    <a:lnTo>
                      <a:pt x="109763" y="187511"/>
                    </a:lnTo>
                    <a:lnTo>
                      <a:pt x="42876" y="187511"/>
                    </a:lnTo>
                    <a:cubicBezTo>
                      <a:pt x="18294" y="187511"/>
                      <a:pt x="0" y="164644"/>
                      <a:pt x="0" y="136060"/>
                    </a:cubicBezTo>
                    <a:lnTo>
                      <a:pt x="0" y="0"/>
                    </a:lnTo>
                    <a:lnTo>
                      <a:pt x="34873" y="0"/>
                    </a:lnTo>
                    <a:lnTo>
                      <a:pt x="34873" y="0"/>
                    </a:lnTo>
                    <a:close/>
                  </a:path>
                </a:pathLst>
              </a:custGeom>
              <a:solidFill>
                <a:srgbClr val="000000"/>
              </a:solidFill>
              <a:ln w="5707" cap="flat">
                <a:noFill/>
                <a:prstDash val="solid"/>
                <a:miter/>
              </a:ln>
            </p:spPr>
            <p:txBody>
              <a:bodyPr rtlCol="0" anchor="ctr"/>
              <a:lstStyle/>
              <a:p>
                <a:endParaRPr lang="en-US"/>
              </a:p>
            </p:txBody>
          </p:sp>
          <p:sp>
            <p:nvSpPr>
              <p:cNvPr id="41" name="Freeform 68">
                <a:extLst>
                  <a:ext uri="{FF2B5EF4-FFF2-40B4-BE49-F238E27FC236}">
                    <a16:creationId xmlns:a16="http://schemas.microsoft.com/office/drawing/2014/main" id="{095991F9-B472-FC86-F231-242BE9D45AAB}"/>
                  </a:ext>
                </a:extLst>
              </p:cNvPr>
              <p:cNvSpPr/>
              <p:nvPr/>
            </p:nvSpPr>
            <p:spPr>
              <a:xfrm>
                <a:off x="978547" y="6072506"/>
                <a:ext cx="33157" cy="146922"/>
              </a:xfrm>
              <a:custGeom>
                <a:avLst/>
                <a:gdLst>
                  <a:gd name="connsiteX0" fmla="*/ 0 w 33157"/>
                  <a:gd name="connsiteY0" fmla="*/ 0 h 146922"/>
                  <a:gd name="connsiteX1" fmla="*/ 33158 w 33157"/>
                  <a:gd name="connsiteY1" fmla="*/ 0 h 146922"/>
                  <a:gd name="connsiteX2" fmla="*/ 33158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8" y="0"/>
                    </a:lnTo>
                    <a:lnTo>
                      <a:pt x="33158"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2" name="Freeform 69">
                <a:extLst>
                  <a:ext uri="{FF2B5EF4-FFF2-40B4-BE49-F238E27FC236}">
                    <a16:creationId xmlns:a16="http://schemas.microsoft.com/office/drawing/2014/main" id="{320A700C-9404-2FC2-716E-88E7D6EB682E}"/>
                  </a:ext>
                </a:extLst>
              </p:cNvPr>
              <p:cNvSpPr/>
              <p:nvPr/>
            </p:nvSpPr>
            <p:spPr>
              <a:xfrm>
                <a:off x="1043719" y="6030201"/>
                <a:ext cx="122339" cy="191513"/>
              </a:xfrm>
              <a:custGeom>
                <a:avLst/>
                <a:gdLst>
                  <a:gd name="connsiteX0" fmla="*/ 54881 w 122339"/>
                  <a:gd name="connsiteY0" fmla="*/ 60027 h 191513"/>
                  <a:gd name="connsiteX1" fmla="*/ 32586 w 122339"/>
                  <a:gd name="connsiteY1" fmla="*/ 64600 h 191513"/>
                  <a:gd name="connsiteX2" fmla="*/ 32586 w 122339"/>
                  <a:gd name="connsiteY2" fmla="*/ 168646 h 191513"/>
                  <a:gd name="connsiteX3" fmla="*/ 52023 w 122339"/>
                  <a:gd name="connsiteY3" fmla="*/ 171504 h 191513"/>
                  <a:gd name="connsiteX4" fmla="*/ 88611 w 122339"/>
                  <a:gd name="connsiteY4" fmla="*/ 114336 h 191513"/>
                  <a:gd name="connsiteX5" fmla="*/ 54881 w 122339"/>
                  <a:gd name="connsiteY5" fmla="*/ 60027 h 191513"/>
                  <a:gd name="connsiteX6" fmla="*/ 50880 w 122339"/>
                  <a:gd name="connsiteY6" fmla="*/ 191513 h 191513"/>
                  <a:gd name="connsiteX7" fmla="*/ 0 w 122339"/>
                  <a:gd name="connsiteY7" fmla="*/ 181223 h 191513"/>
                  <a:gd name="connsiteX8" fmla="*/ 0 w 122339"/>
                  <a:gd name="connsiteY8" fmla="*/ 6289 h 191513"/>
                  <a:gd name="connsiteX9" fmla="*/ 33158 w 122339"/>
                  <a:gd name="connsiteY9" fmla="*/ 0 h 191513"/>
                  <a:gd name="connsiteX10" fmla="*/ 33158 w 122339"/>
                  <a:gd name="connsiteY10" fmla="*/ 46306 h 191513"/>
                  <a:gd name="connsiteX11" fmla="*/ 64600 w 122339"/>
                  <a:gd name="connsiteY11" fmla="*/ 40589 h 191513"/>
                  <a:gd name="connsiteX12" fmla="*/ 122340 w 122339"/>
                  <a:gd name="connsiteY12" fmla="*/ 112621 h 191513"/>
                  <a:gd name="connsiteX13" fmla="*/ 50880 w 122339"/>
                  <a:gd name="connsiteY13" fmla="*/ 191513 h 19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39" h="191513">
                    <a:moveTo>
                      <a:pt x="54881" y="60027"/>
                    </a:moveTo>
                    <a:cubicBezTo>
                      <a:pt x="47450" y="59455"/>
                      <a:pt x="39446" y="61170"/>
                      <a:pt x="32586" y="64600"/>
                    </a:cubicBezTo>
                    <a:lnTo>
                      <a:pt x="32586" y="168646"/>
                    </a:lnTo>
                    <a:cubicBezTo>
                      <a:pt x="38874" y="170933"/>
                      <a:pt x="45163" y="171504"/>
                      <a:pt x="52023" y="171504"/>
                    </a:cubicBezTo>
                    <a:cubicBezTo>
                      <a:pt x="78320" y="171504"/>
                      <a:pt x="88611" y="149209"/>
                      <a:pt x="88611" y="114336"/>
                    </a:cubicBezTo>
                    <a:cubicBezTo>
                      <a:pt x="88611" y="83465"/>
                      <a:pt x="80035" y="60027"/>
                      <a:pt x="54881" y="60027"/>
                    </a:cubicBezTo>
                    <a:moveTo>
                      <a:pt x="50880" y="191513"/>
                    </a:moveTo>
                    <a:cubicBezTo>
                      <a:pt x="28012" y="191513"/>
                      <a:pt x="9147" y="186940"/>
                      <a:pt x="0" y="181223"/>
                    </a:cubicBezTo>
                    <a:lnTo>
                      <a:pt x="0" y="6289"/>
                    </a:lnTo>
                    <a:lnTo>
                      <a:pt x="33158" y="0"/>
                    </a:lnTo>
                    <a:lnTo>
                      <a:pt x="33158" y="46306"/>
                    </a:lnTo>
                    <a:cubicBezTo>
                      <a:pt x="42876" y="42304"/>
                      <a:pt x="53738" y="40018"/>
                      <a:pt x="64600" y="40589"/>
                    </a:cubicBezTo>
                    <a:cubicBezTo>
                      <a:pt x="98329" y="40589"/>
                      <a:pt x="122340" y="68602"/>
                      <a:pt x="122340" y="112621"/>
                    </a:cubicBezTo>
                    <a:cubicBezTo>
                      <a:pt x="121768" y="161786"/>
                      <a:pt x="96042" y="191513"/>
                      <a:pt x="50880" y="191513"/>
                    </a:cubicBezTo>
                  </a:path>
                </a:pathLst>
              </a:custGeom>
              <a:solidFill>
                <a:srgbClr val="000000"/>
              </a:solidFill>
              <a:ln w="5707" cap="flat">
                <a:noFill/>
                <a:prstDash val="solid"/>
                <a:miter/>
              </a:ln>
            </p:spPr>
            <p:txBody>
              <a:bodyPr rtlCol="0" anchor="ctr"/>
              <a:lstStyle/>
              <a:p>
                <a:endParaRPr lang="en-US"/>
              </a:p>
            </p:txBody>
          </p:sp>
          <p:sp>
            <p:nvSpPr>
              <p:cNvPr id="43" name="Freeform 70">
                <a:extLst>
                  <a:ext uri="{FF2B5EF4-FFF2-40B4-BE49-F238E27FC236}">
                    <a16:creationId xmlns:a16="http://schemas.microsoft.com/office/drawing/2014/main" id="{3A14E16E-4E88-4643-43B5-BA62EB127F87}"/>
                  </a:ext>
                </a:extLst>
              </p:cNvPr>
              <p:cNvSpPr/>
              <p:nvPr/>
            </p:nvSpPr>
            <p:spPr>
              <a:xfrm>
                <a:off x="1191212" y="6069630"/>
                <a:ext cx="76605" cy="149797"/>
              </a:xfrm>
              <a:custGeom>
                <a:avLst/>
                <a:gdLst>
                  <a:gd name="connsiteX0" fmla="*/ 69745 w 76605"/>
                  <a:gd name="connsiteY0" fmla="*/ 24599 h 149797"/>
                  <a:gd name="connsiteX1" fmla="*/ 33158 w 76605"/>
                  <a:gd name="connsiteY1" fmla="*/ 25743 h 149797"/>
                  <a:gd name="connsiteX2" fmla="*/ 33158 w 76605"/>
                  <a:gd name="connsiteY2" fmla="*/ 149797 h 149797"/>
                  <a:gd name="connsiteX3" fmla="*/ 0 w 76605"/>
                  <a:gd name="connsiteY3" fmla="*/ 149797 h 149797"/>
                  <a:gd name="connsiteX4" fmla="*/ 0 w 76605"/>
                  <a:gd name="connsiteY4" fmla="*/ 10879 h 149797"/>
                  <a:gd name="connsiteX5" fmla="*/ 76605 w 76605"/>
                  <a:gd name="connsiteY5" fmla="*/ 589 h 149797"/>
                  <a:gd name="connsiteX6" fmla="*/ 69745 w 76605"/>
                  <a:gd name="connsiteY6" fmla="*/ 24599 h 14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05" h="149797">
                    <a:moveTo>
                      <a:pt x="69745" y="24599"/>
                    </a:moveTo>
                    <a:cubicBezTo>
                      <a:pt x="58883" y="20597"/>
                      <a:pt x="41161" y="21169"/>
                      <a:pt x="33158" y="25743"/>
                    </a:cubicBezTo>
                    <a:lnTo>
                      <a:pt x="33158" y="149797"/>
                    </a:lnTo>
                    <a:lnTo>
                      <a:pt x="0" y="149797"/>
                    </a:lnTo>
                    <a:lnTo>
                      <a:pt x="0" y="10879"/>
                    </a:lnTo>
                    <a:cubicBezTo>
                      <a:pt x="19437" y="2875"/>
                      <a:pt x="41733" y="-1698"/>
                      <a:pt x="76605" y="589"/>
                    </a:cubicBezTo>
                    <a:lnTo>
                      <a:pt x="69745" y="24599"/>
                    </a:lnTo>
                    <a:close/>
                  </a:path>
                </a:pathLst>
              </a:custGeom>
              <a:solidFill>
                <a:srgbClr val="000000"/>
              </a:solidFill>
              <a:ln w="5707" cap="flat">
                <a:noFill/>
                <a:prstDash val="solid"/>
                <a:miter/>
              </a:ln>
            </p:spPr>
            <p:txBody>
              <a:bodyPr rtlCol="0" anchor="ctr"/>
              <a:lstStyle/>
              <a:p>
                <a:endParaRPr lang="en-US"/>
              </a:p>
            </p:txBody>
          </p:sp>
          <p:sp>
            <p:nvSpPr>
              <p:cNvPr id="44" name="Freeform 71">
                <a:extLst>
                  <a:ext uri="{FF2B5EF4-FFF2-40B4-BE49-F238E27FC236}">
                    <a16:creationId xmlns:a16="http://schemas.microsoft.com/office/drawing/2014/main" id="{C03C9BCC-27E6-86BE-BD5D-A9E307C27195}"/>
                  </a:ext>
                </a:extLst>
              </p:cNvPr>
              <p:cNvSpPr/>
              <p:nvPr/>
            </p:nvSpPr>
            <p:spPr>
              <a:xfrm>
                <a:off x="1287826" y="6072506"/>
                <a:ext cx="33157" cy="146922"/>
              </a:xfrm>
              <a:custGeom>
                <a:avLst/>
                <a:gdLst>
                  <a:gd name="connsiteX0" fmla="*/ 0 w 33157"/>
                  <a:gd name="connsiteY0" fmla="*/ 0 h 146922"/>
                  <a:gd name="connsiteX1" fmla="*/ 33157 w 33157"/>
                  <a:gd name="connsiteY1" fmla="*/ 0 h 146922"/>
                  <a:gd name="connsiteX2" fmla="*/ 33157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7" y="0"/>
                    </a:lnTo>
                    <a:lnTo>
                      <a:pt x="33157"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5" name="Freeform 72">
                <a:extLst>
                  <a:ext uri="{FF2B5EF4-FFF2-40B4-BE49-F238E27FC236}">
                    <a16:creationId xmlns:a16="http://schemas.microsoft.com/office/drawing/2014/main" id="{949F890B-A23C-7579-8243-43A2D6E1EA09}"/>
                  </a:ext>
                </a:extLst>
              </p:cNvPr>
              <p:cNvSpPr/>
              <p:nvPr/>
            </p:nvSpPr>
            <p:spPr>
              <a:xfrm>
                <a:off x="1347281" y="6070729"/>
                <a:ext cx="102330" cy="151039"/>
              </a:xfrm>
              <a:custGeom>
                <a:avLst/>
                <a:gdLst>
                  <a:gd name="connsiteX0" fmla="*/ 44591 w 102330"/>
                  <a:gd name="connsiteY0" fmla="*/ 150985 h 151039"/>
                  <a:gd name="connsiteX1" fmla="*/ 0 w 102330"/>
                  <a:gd name="connsiteY1" fmla="*/ 140695 h 151039"/>
                  <a:gd name="connsiteX2" fmla="*/ 9719 w 102330"/>
                  <a:gd name="connsiteY2" fmla="*/ 119543 h 151039"/>
                  <a:gd name="connsiteX3" fmla="*/ 40018 w 102330"/>
                  <a:gd name="connsiteY3" fmla="*/ 128118 h 151039"/>
                  <a:gd name="connsiteX4" fmla="*/ 67458 w 102330"/>
                  <a:gd name="connsiteY4" fmla="*/ 107537 h 151039"/>
                  <a:gd name="connsiteX5" fmla="*/ 41161 w 102330"/>
                  <a:gd name="connsiteY5" fmla="*/ 83527 h 151039"/>
                  <a:gd name="connsiteX6" fmla="*/ 4573 w 102330"/>
                  <a:gd name="connsiteY6" fmla="*/ 42366 h 151039"/>
                  <a:gd name="connsiteX7" fmla="*/ 55453 w 102330"/>
                  <a:gd name="connsiteY7" fmla="*/ 61 h 151039"/>
                  <a:gd name="connsiteX8" fmla="*/ 97186 w 102330"/>
                  <a:gd name="connsiteY8" fmla="*/ 10351 h 151039"/>
                  <a:gd name="connsiteX9" fmla="*/ 88039 w 102330"/>
                  <a:gd name="connsiteY9" fmla="*/ 29789 h 151039"/>
                  <a:gd name="connsiteX10" fmla="*/ 62885 w 102330"/>
                  <a:gd name="connsiteY10" fmla="*/ 21785 h 151039"/>
                  <a:gd name="connsiteX11" fmla="*/ 37731 w 102330"/>
                  <a:gd name="connsiteY11" fmla="*/ 41222 h 151039"/>
                  <a:gd name="connsiteX12" fmla="*/ 64028 w 102330"/>
                  <a:gd name="connsiteY12" fmla="*/ 64090 h 151039"/>
                  <a:gd name="connsiteX13" fmla="*/ 102331 w 102330"/>
                  <a:gd name="connsiteY13" fmla="*/ 107537 h 151039"/>
                  <a:gd name="connsiteX14" fmla="*/ 44591 w 102330"/>
                  <a:gd name="connsiteY14" fmla="*/ 150985 h 15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330" h="151039">
                    <a:moveTo>
                      <a:pt x="44591" y="150985"/>
                    </a:moveTo>
                    <a:cubicBezTo>
                      <a:pt x="29156" y="151557"/>
                      <a:pt x="13720" y="147555"/>
                      <a:pt x="0" y="140695"/>
                    </a:cubicBezTo>
                    <a:lnTo>
                      <a:pt x="9719" y="119543"/>
                    </a:lnTo>
                    <a:cubicBezTo>
                      <a:pt x="18865" y="125259"/>
                      <a:pt x="29156" y="128118"/>
                      <a:pt x="40018" y="128118"/>
                    </a:cubicBezTo>
                    <a:cubicBezTo>
                      <a:pt x="54881" y="128118"/>
                      <a:pt x="67458" y="119543"/>
                      <a:pt x="67458" y="107537"/>
                    </a:cubicBezTo>
                    <a:cubicBezTo>
                      <a:pt x="67458" y="95532"/>
                      <a:pt x="57740" y="89243"/>
                      <a:pt x="41161" y="83527"/>
                    </a:cubicBezTo>
                    <a:cubicBezTo>
                      <a:pt x="10290" y="72665"/>
                      <a:pt x="4573" y="57801"/>
                      <a:pt x="4573" y="42366"/>
                    </a:cubicBezTo>
                    <a:cubicBezTo>
                      <a:pt x="4573" y="18927"/>
                      <a:pt x="25154" y="61"/>
                      <a:pt x="55453" y="61"/>
                    </a:cubicBezTo>
                    <a:cubicBezTo>
                      <a:pt x="70317" y="-510"/>
                      <a:pt x="84609" y="2920"/>
                      <a:pt x="97186" y="10351"/>
                    </a:cubicBezTo>
                    <a:lnTo>
                      <a:pt x="88039" y="29789"/>
                    </a:lnTo>
                    <a:cubicBezTo>
                      <a:pt x="80607" y="24644"/>
                      <a:pt x="71460" y="21785"/>
                      <a:pt x="62885" y="21785"/>
                    </a:cubicBezTo>
                    <a:cubicBezTo>
                      <a:pt x="48021" y="21785"/>
                      <a:pt x="37731" y="30932"/>
                      <a:pt x="37731" y="41222"/>
                    </a:cubicBezTo>
                    <a:cubicBezTo>
                      <a:pt x="37731" y="53228"/>
                      <a:pt x="49736" y="58944"/>
                      <a:pt x="64028" y="64090"/>
                    </a:cubicBezTo>
                    <a:cubicBezTo>
                      <a:pt x="95471" y="75523"/>
                      <a:pt x="102331" y="90387"/>
                      <a:pt x="102331" y="107537"/>
                    </a:cubicBezTo>
                    <a:cubicBezTo>
                      <a:pt x="101759" y="129833"/>
                      <a:pt x="79464" y="150413"/>
                      <a:pt x="44591" y="150985"/>
                    </a:cubicBezTo>
                  </a:path>
                </a:pathLst>
              </a:custGeom>
              <a:solidFill>
                <a:srgbClr val="000000"/>
              </a:solidFill>
              <a:ln w="5707" cap="flat">
                <a:noFill/>
                <a:prstDash val="solid"/>
                <a:miter/>
              </a:ln>
            </p:spPr>
            <p:txBody>
              <a:bodyPr rtlCol="0" anchor="ctr"/>
              <a:lstStyle/>
              <a:p>
                <a:endParaRPr lang="en-US"/>
              </a:p>
            </p:txBody>
          </p:sp>
        </p:grpSp>
        <p:grpSp>
          <p:nvGrpSpPr>
            <p:cNvPr id="7" name="Graphic 6">
              <a:extLst>
                <a:ext uri="{FF2B5EF4-FFF2-40B4-BE49-F238E27FC236}">
                  <a16:creationId xmlns:a16="http://schemas.microsoft.com/office/drawing/2014/main" id="{CFEFDAF0-8A45-338F-8FB5-CAE97E4BC769}"/>
                </a:ext>
              </a:extLst>
            </p:cNvPr>
            <p:cNvGrpSpPr/>
            <p:nvPr/>
          </p:nvGrpSpPr>
          <p:grpSpPr>
            <a:xfrm>
              <a:off x="1689718" y="6018196"/>
              <a:ext cx="1408050" cy="206977"/>
              <a:chOff x="1689718" y="6018196"/>
              <a:chExt cx="1408050" cy="206977"/>
            </a:xfrm>
            <a:solidFill>
              <a:srgbClr val="000000"/>
            </a:solidFill>
          </p:grpSpPr>
          <p:sp>
            <p:nvSpPr>
              <p:cNvPr id="9" name="Freeform 50">
                <a:extLst>
                  <a:ext uri="{FF2B5EF4-FFF2-40B4-BE49-F238E27FC236}">
                    <a16:creationId xmlns:a16="http://schemas.microsoft.com/office/drawing/2014/main" id="{D6D6D259-6EE7-B8D5-1696-5CE217BD2D74}"/>
                  </a:ext>
                </a:extLst>
              </p:cNvPr>
              <p:cNvSpPr/>
              <p:nvPr/>
            </p:nvSpPr>
            <p:spPr>
              <a:xfrm>
                <a:off x="1689718"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023 w 77748"/>
                  <a:gd name="connsiteY8" fmla="*/ 19437 h 204090"/>
                  <a:gd name="connsiteX9" fmla="*/ 26297 w 77748"/>
                  <a:gd name="connsiteY9" fmla="*/ 0 h 204090"/>
                  <a:gd name="connsiteX10" fmla="*/ 572 w 77748"/>
                  <a:gd name="connsiteY10" fmla="*/ 19437 h 204090"/>
                  <a:gd name="connsiteX11" fmla="*/ 26297 w 77748"/>
                  <a:gd name="connsiteY11" fmla="*/ 38874 h 204090"/>
                  <a:gd name="connsiteX12" fmla="*/ 52023 w 77748"/>
                  <a:gd name="connsiteY12" fmla="*/ 19437 h 204090"/>
                  <a:gd name="connsiteX13" fmla="*/ 52023 w 77748"/>
                  <a:gd name="connsiteY13"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748" h="204090">
                    <a:moveTo>
                      <a:pt x="52595" y="157784"/>
                    </a:moveTo>
                    <a:cubicBezTo>
                      <a:pt x="52023" y="176649"/>
                      <a:pt x="61742"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2023" y="19437"/>
                    </a:moveTo>
                    <a:cubicBezTo>
                      <a:pt x="52023" y="8575"/>
                      <a:pt x="40589" y="0"/>
                      <a:pt x="26297" y="0"/>
                    </a:cubicBezTo>
                    <a:cubicBezTo>
                      <a:pt x="12005" y="0"/>
                      <a:pt x="572" y="8575"/>
                      <a:pt x="572" y="19437"/>
                    </a:cubicBezTo>
                    <a:cubicBezTo>
                      <a:pt x="572" y="30299"/>
                      <a:pt x="12005" y="38874"/>
                      <a:pt x="26297" y="38874"/>
                    </a:cubicBezTo>
                    <a:cubicBezTo>
                      <a:pt x="40589" y="38874"/>
                      <a:pt x="52023" y="30299"/>
                      <a:pt x="52023" y="19437"/>
                    </a:cubicBezTo>
                    <a:lnTo>
                      <a:pt x="52023" y="19437"/>
                    </a:lnTo>
                    <a:close/>
                  </a:path>
                </a:pathLst>
              </a:custGeom>
              <a:solidFill>
                <a:srgbClr val="000000"/>
              </a:solidFill>
              <a:ln w="5707"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364A4296-C176-CDE2-87B6-6646B40366AB}"/>
                  </a:ext>
                </a:extLst>
              </p:cNvPr>
              <p:cNvSpPr/>
              <p:nvPr/>
            </p:nvSpPr>
            <p:spPr>
              <a:xfrm>
                <a:off x="1754890"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1451 w 77748"/>
                  <a:gd name="connsiteY8" fmla="*/ 19437 h 204090"/>
                  <a:gd name="connsiteX9" fmla="*/ 25726 w 77748"/>
                  <a:gd name="connsiteY9" fmla="*/ 0 h 204090"/>
                  <a:gd name="connsiteX10" fmla="*/ 0 w 77748"/>
                  <a:gd name="connsiteY10" fmla="*/ 19437 h 204090"/>
                  <a:gd name="connsiteX11" fmla="*/ 25726 w 77748"/>
                  <a:gd name="connsiteY11" fmla="*/ 38874 h 204090"/>
                  <a:gd name="connsiteX12" fmla="*/ 51451 w 77748"/>
                  <a:gd name="connsiteY12" fmla="*/ 19437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lnTo>
                      <a:pt x="51451" y="19437"/>
                    </a:lnTo>
                    <a:close/>
                  </a:path>
                </a:pathLst>
              </a:custGeom>
              <a:solidFill>
                <a:srgbClr val="000000"/>
              </a:solidFill>
              <a:ln w="5707"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DD9261A9-B0BA-2DBF-F44E-C2DBE0002A87}"/>
                  </a:ext>
                </a:extLst>
              </p:cNvPr>
              <p:cNvSpPr/>
              <p:nvPr/>
            </p:nvSpPr>
            <p:spPr>
              <a:xfrm>
                <a:off x="1820633"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595 w 77748"/>
                  <a:gd name="connsiteY8" fmla="*/ 157784 h 204090"/>
                  <a:gd name="connsiteX9" fmla="*/ 51451 w 77748"/>
                  <a:gd name="connsiteY9" fmla="*/ 19437 h 204090"/>
                  <a:gd name="connsiteX10" fmla="*/ 25726 w 77748"/>
                  <a:gd name="connsiteY10" fmla="*/ 0 h 204090"/>
                  <a:gd name="connsiteX11" fmla="*/ 0 w 77748"/>
                  <a:gd name="connsiteY11" fmla="*/ 19437 h 204090"/>
                  <a:gd name="connsiteX12" fmla="*/ 25726 w 77748"/>
                  <a:gd name="connsiteY12" fmla="*/ 38874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close/>
                  </a:path>
                </a:pathLst>
              </a:custGeom>
              <a:solidFill>
                <a:srgbClr val="000000"/>
              </a:solidFill>
              <a:ln w="5707" cap="flat">
                <a:noFill/>
                <a:prstDash val="solid"/>
                <a:miter/>
              </a:ln>
            </p:spPr>
            <p:txBody>
              <a:bodyPr rtlCol="0" anchor="ctr"/>
              <a:lstStyle/>
              <a:p>
                <a:endParaRPr lang="en-US"/>
              </a:p>
            </p:txBody>
          </p:sp>
          <p:sp>
            <p:nvSpPr>
              <p:cNvPr id="13" name="Freeform 53">
                <a:extLst>
                  <a:ext uri="{FF2B5EF4-FFF2-40B4-BE49-F238E27FC236}">
                    <a16:creationId xmlns:a16="http://schemas.microsoft.com/office/drawing/2014/main" id="{BE6CA55B-7024-5314-7468-9444790DFD4E}"/>
                  </a:ext>
                </a:extLst>
              </p:cNvPr>
              <p:cNvSpPr/>
              <p:nvPr/>
            </p:nvSpPr>
            <p:spPr>
              <a:xfrm>
                <a:off x="1963553"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14" name="Freeform 54">
                <a:extLst>
                  <a:ext uri="{FF2B5EF4-FFF2-40B4-BE49-F238E27FC236}">
                    <a16:creationId xmlns:a16="http://schemas.microsoft.com/office/drawing/2014/main" id="{E65953B3-906E-564A-DAF8-3DD278C297E2}"/>
                  </a:ext>
                </a:extLst>
              </p:cNvPr>
              <p:cNvSpPr/>
              <p:nvPr/>
            </p:nvSpPr>
            <p:spPr>
              <a:xfrm>
                <a:off x="2021293"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2"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5" name="Freeform 55">
                <a:extLst>
                  <a:ext uri="{FF2B5EF4-FFF2-40B4-BE49-F238E27FC236}">
                    <a16:creationId xmlns:a16="http://schemas.microsoft.com/office/drawing/2014/main" id="{C0330C92-8232-D0B1-43B8-2F7E8EC54060}"/>
                  </a:ext>
                </a:extLst>
              </p:cNvPr>
              <p:cNvSpPr/>
              <p:nvPr/>
            </p:nvSpPr>
            <p:spPr>
              <a:xfrm>
                <a:off x="2163642"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3"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6" name="Freeform 56">
                <a:extLst>
                  <a:ext uri="{FF2B5EF4-FFF2-40B4-BE49-F238E27FC236}">
                    <a16:creationId xmlns:a16="http://schemas.microsoft.com/office/drawing/2014/main" id="{6A0146E0-A5BC-BF78-3483-4DBD78AD6D38}"/>
                  </a:ext>
                </a:extLst>
              </p:cNvPr>
              <p:cNvSpPr/>
              <p:nvPr/>
            </p:nvSpPr>
            <p:spPr>
              <a:xfrm>
                <a:off x="2298558" y="6095945"/>
                <a:ext cx="129199" cy="128628"/>
              </a:xfrm>
              <a:custGeom>
                <a:avLst/>
                <a:gdLst>
                  <a:gd name="connsiteX0" fmla="*/ 0 w 129199"/>
                  <a:gd name="connsiteY0" fmla="*/ 65172 h 128628"/>
                  <a:gd name="connsiteX1" fmla="*/ 0 w 129199"/>
                  <a:gd name="connsiteY1" fmla="*/ 65172 h 128628"/>
                  <a:gd name="connsiteX2" fmla="*/ 64600 w 129199"/>
                  <a:gd name="connsiteY2" fmla="*/ 0 h 128628"/>
                  <a:gd name="connsiteX3" fmla="*/ 129200 w 129199"/>
                  <a:gd name="connsiteY3" fmla="*/ 64028 h 128628"/>
                  <a:gd name="connsiteX4" fmla="*/ 129200 w 129199"/>
                  <a:gd name="connsiteY4" fmla="*/ 64600 h 128628"/>
                  <a:gd name="connsiteX5" fmla="*/ 65172 w 129199"/>
                  <a:gd name="connsiteY5" fmla="*/ 128628 h 128628"/>
                  <a:gd name="connsiteX6" fmla="*/ 64600 w 129199"/>
                  <a:gd name="connsiteY6" fmla="*/ 128628 h 128628"/>
                  <a:gd name="connsiteX7" fmla="*/ 64028 w 129199"/>
                  <a:gd name="connsiteY7" fmla="*/ 128628 h 128628"/>
                  <a:gd name="connsiteX8" fmla="*/ 0 w 129199"/>
                  <a:gd name="connsiteY8" fmla="*/ 65172 h 128628"/>
                  <a:gd name="connsiteX9" fmla="*/ 0 w 129199"/>
                  <a:gd name="connsiteY9" fmla="*/ 65172 h 128628"/>
                  <a:gd name="connsiteX10" fmla="*/ 109763 w 129199"/>
                  <a:gd name="connsiteY10" fmla="*/ 65172 h 128628"/>
                  <a:gd name="connsiteX11" fmla="*/ 109763 w 129199"/>
                  <a:gd name="connsiteY11" fmla="*/ 65172 h 128628"/>
                  <a:gd name="connsiteX12" fmla="*/ 109763 w 129199"/>
                  <a:gd name="connsiteY12" fmla="*/ 63457 h 128628"/>
                  <a:gd name="connsiteX13" fmla="*/ 64028 w 129199"/>
                  <a:gd name="connsiteY13" fmla="*/ 16579 h 128628"/>
                  <a:gd name="connsiteX14" fmla="*/ 18865 w 129199"/>
                  <a:gd name="connsiteY14" fmla="*/ 64600 h 128628"/>
                  <a:gd name="connsiteX15" fmla="*/ 18865 w 129199"/>
                  <a:gd name="connsiteY15" fmla="*/ 64600 h 128628"/>
                  <a:gd name="connsiteX16" fmla="*/ 18865 w 129199"/>
                  <a:gd name="connsiteY16" fmla="*/ 66315 h 128628"/>
                  <a:gd name="connsiteX17" fmla="*/ 64600 w 129199"/>
                  <a:gd name="connsiteY17" fmla="*/ 112621 h 128628"/>
                  <a:gd name="connsiteX18" fmla="*/ 110334 w 129199"/>
                  <a:gd name="connsiteY18" fmla="*/ 66887 h 128628"/>
                  <a:gd name="connsiteX19" fmla="*/ 109763 w 129199"/>
                  <a:gd name="connsiteY19" fmla="*/ 65172 h 12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199" h="128628">
                    <a:moveTo>
                      <a:pt x="0" y="65172"/>
                    </a:moveTo>
                    <a:lnTo>
                      <a:pt x="0" y="65172"/>
                    </a:lnTo>
                    <a:cubicBezTo>
                      <a:pt x="0" y="29156"/>
                      <a:pt x="29156" y="0"/>
                      <a:pt x="64600" y="0"/>
                    </a:cubicBezTo>
                    <a:cubicBezTo>
                      <a:pt x="100044" y="0"/>
                      <a:pt x="128628" y="29156"/>
                      <a:pt x="129200" y="64028"/>
                    </a:cubicBezTo>
                    <a:lnTo>
                      <a:pt x="129200" y="64600"/>
                    </a:lnTo>
                    <a:cubicBezTo>
                      <a:pt x="129200" y="100044"/>
                      <a:pt x="100044" y="128628"/>
                      <a:pt x="65172" y="128628"/>
                    </a:cubicBezTo>
                    <a:lnTo>
                      <a:pt x="64600" y="128628"/>
                    </a:lnTo>
                    <a:lnTo>
                      <a:pt x="64028" y="128628"/>
                    </a:lnTo>
                    <a:cubicBezTo>
                      <a:pt x="29156" y="128628"/>
                      <a:pt x="572" y="100044"/>
                      <a:pt x="0" y="65172"/>
                    </a:cubicBezTo>
                    <a:cubicBezTo>
                      <a:pt x="0" y="65172"/>
                      <a:pt x="0" y="65172"/>
                      <a:pt x="0" y="65172"/>
                    </a:cubicBezTo>
                    <a:moveTo>
                      <a:pt x="109763" y="65172"/>
                    </a:moveTo>
                    <a:lnTo>
                      <a:pt x="109763" y="65172"/>
                    </a:lnTo>
                    <a:cubicBezTo>
                      <a:pt x="109763" y="64028"/>
                      <a:pt x="109763" y="64028"/>
                      <a:pt x="109763" y="63457"/>
                    </a:cubicBezTo>
                    <a:cubicBezTo>
                      <a:pt x="109763" y="38303"/>
                      <a:pt x="89182" y="17150"/>
                      <a:pt x="64028" y="16579"/>
                    </a:cubicBezTo>
                    <a:cubicBezTo>
                      <a:pt x="37159" y="16579"/>
                      <a:pt x="18865" y="38303"/>
                      <a:pt x="18865" y="64600"/>
                    </a:cubicBezTo>
                    <a:lnTo>
                      <a:pt x="18865" y="64600"/>
                    </a:lnTo>
                    <a:cubicBezTo>
                      <a:pt x="18865" y="65172"/>
                      <a:pt x="18865" y="65743"/>
                      <a:pt x="18865" y="66315"/>
                    </a:cubicBezTo>
                    <a:cubicBezTo>
                      <a:pt x="18865" y="91469"/>
                      <a:pt x="39446" y="112050"/>
                      <a:pt x="64600" y="112621"/>
                    </a:cubicBezTo>
                    <a:cubicBezTo>
                      <a:pt x="89754" y="112621"/>
                      <a:pt x="110334" y="92041"/>
                      <a:pt x="110334" y="66887"/>
                    </a:cubicBezTo>
                    <a:cubicBezTo>
                      <a:pt x="109763" y="66315"/>
                      <a:pt x="109763" y="65743"/>
                      <a:pt x="109763" y="65172"/>
                    </a:cubicBezTo>
                  </a:path>
                </a:pathLst>
              </a:custGeom>
              <a:solidFill>
                <a:srgbClr val="000000"/>
              </a:solidFill>
              <a:ln w="5707" cap="flat">
                <a:noFill/>
                <a:prstDash val="solid"/>
                <a:miter/>
              </a:ln>
            </p:spPr>
            <p:txBody>
              <a:bodyPr rtlCol="0" anchor="ctr"/>
              <a:lstStyle/>
              <a:p>
                <a:endParaRPr lang="en-US"/>
              </a:p>
            </p:txBody>
          </p:sp>
          <p:sp>
            <p:nvSpPr>
              <p:cNvPr id="17" name="Freeform 57">
                <a:extLst>
                  <a:ext uri="{FF2B5EF4-FFF2-40B4-BE49-F238E27FC236}">
                    <a16:creationId xmlns:a16="http://schemas.microsoft.com/office/drawing/2014/main" id="{47C7ECEC-17B9-EB55-4600-81E19EFDC440}"/>
                  </a:ext>
                </a:extLst>
              </p:cNvPr>
              <p:cNvSpPr/>
              <p:nvPr/>
            </p:nvSpPr>
            <p:spPr>
              <a:xfrm>
                <a:off x="2436333"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3474 w 123483"/>
                  <a:gd name="connsiteY3" fmla="*/ 0 h 124626"/>
                  <a:gd name="connsiteX4" fmla="*/ 123483 w 123483"/>
                  <a:gd name="connsiteY4" fmla="*/ 0 h 124626"/>
                  <a:gd name="connsiteX5" fmla="*/ 69745 w 123483"/>
                  <a:gd name="connsiteY5" fmla="*/ 124626 h 124626"/>
                  <a:gd name="connsiteX6" fmla="*/ 53166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3474" y="0"/>
                    </a:lnTo>
                    <a:lnTo>
                      <a:pt x="123483" y="0"/>
                    </a:lnTo>
                    <a:lnTo>
                      <a:pt x="69745" y="124626"/>
                    </a:lnTo>
                    <a:lnTo>
                      <a:pt x="53166" y="124626"/>
                    </a:lnTo>
                    <a:close/>
                  </a:path>
                </a:pathLst>
              </a:custGeom>
              <a:solidFill>
                <a:srgbClr val="000000"/>
              </a:solidFill>
              <a:ln w="5707" cap="flat">
                <a:noFill/>
                <a:prstDash val="solid"/>
                <a:miter/>
              </a:ln>
            </p:spPr>
            <p:txBody>
              <a:bodyPr rtlCol="0" anchor="ctr"/>
              <a:lstStyle/>
              <a:p>
                <a:endParaRPr lang="en-US"/>
              </a:p>
            </p:txBody>
          </p:sp>
          <p:sp>
            <p:nvSpPr>
              <p:cNvPr id="25" name="Freeform 58">
                <a:extLst>
                  <a:ext uri="{FF2B5EF4-FFF2-40B4-BE49-F238E27FC236}">
                    <a16:creationId xmlns:a16="http://schemas.microsoft.com/office/drawing/2014/main" id="{9943611C-DD06-5E35-6111-B11D7342FA08}"/>
                  </a:ext>
                </a:extLst>
              </p:cNvPr>
              <p:cNvSpPr/>
              <p:nvPr/>
            </p:nvSpPr>
            <p:spPr>
              <a:xfrm>
                <a:off x="2568963" y="6096931"/>
                <a:ext cx="108667" cy="128242"/>
              </a:xfrm>
              <a:custGeom>
                <a:avLst/>
                <a:gdLst>
                  <a:gd name="connsiteX0" fmla="*/ 0 w 108667"/>
                  <a:gd name="connsiteY0" fmla="*/ 89339 h 128242"/>
                  <a:gd name="connsiteX1" fmla="*/ 0 w 108667"/>
                  <a:gd name="connsiteY1" fmla="*/ 89339 h 128242"/>
                  <a:gd name="connsiteX2" fmla="*/ 52595 w 108667"/>
                  <a:gd name="connsiteY2" fmla="*/ 48178 h 128242"/>
                  <a:gd name="connsiteX3" fmla="*/ 90326 w 108667"/>
                  <a:gd name="connsiteY3" fmla="*/ 53324 h 128242"/>
                  <a:gd name="connsiteX4" fmla="*/ 90326 w 108667"/>
                  <a:gd name="connsiteY4" fmla="*/ 49322 h 128242"/>
                  <a:gd name="connsiteX5" fmla="*/ 53738 w 108667"/>
                  <a:gd name="connsiteY5" fmla="*/ 16164 h 128242"/>
                  <a:gd name="connsiteX6" fmla="*/ 16007 w 108667"/>
                  <a:gd name="connsiteY6" fmla="*/ 25311 h 128242"/>
                  <a:gd name="connsiteX7" fmla="*/ 10290 w 108667"/>
                  <a:gd name="connsiteY7" fmla="*/ 10447 h 128242"/>
                  <a:gd name="connsiteX8" fmla="*/ 55453 w 108667"/>
                  <a:gd name="connsiteY8" fmla="*/ 157 h 128242"/>
                  <a:gd name="connsiteX9" fmla="*/ 95471 w 108667"/>
                  <a:gd name="connsiteY9" fmla="*/ 13878 h 128242"/>
                  <a:gd name="connsiteX10" fmla="*/ 108619 w 108667"/>
                  <a:gd name="connsiteY10" fmla="*/ 49893 h 128242"/>
                  <a:gd name="connsiteX11" fmla="*/ 108619 w 108667"/>
                  <a:gd name="connsiteY11" fmla="*/ 125355 h 128242"/>
                  <a:gd name="connsiteX12" fmla="*/ 90326 w 108667"/>
                  <a:gd name="connsiteY12" fmla="*/ 125355 h 128242"/>
                  <a:gd name="connsiteX13" fmla="*/ 90326 w 108667"/>
                  <a:gd name="connsiteY13" fmla="*/ 107062 h 128242"/>
                  <a:gd name="connsiteX14" fmla="*/ 45734 w 108667"/>
                  <a:gd name="connsiteY14" fmla="*/ 128214 h 128242"/>
                  <a:gd name="connsiteX15" fmla="*/ 0 w 108667"/>
                  <a:gd name="connsiteY15" fmla="*/ 89339 h 128242"/>
                  <a:gd name="connsiteX16" fmla="*/ 90326 w 108667"/>
                  <a:gd name="connsiteY16" fmla="*/ 79621 h 128242"/>
                  <a:gd name="connsiteX17" fmla="*/ 90326 w 108667"/>
                  <a:gd name="connsiteY17" fmla="*/ 68187 h 128242"/>
                  <a:gd name="connsiteX18" fmla="*/ 54310 w 108667"/>
                  <a:gd name="connsiteY18" fmla="*/ 63042 h 128242"/>
                  <a:gd name="connsiteX19" fmla="*/ 18294 w 108667"/>
                  <a:gd name="connsiteY19" fmla="*/ 87624 h 128242"/>
                  <a:gd name="connsiteX20" fmla="*/ 18294 w 108667"/>
                  <a:gd name="connsiteY20" fmla="*/ 88196 h 128242"/>
                  <a:gd name="connsiteX21" fmla="*/ 49165 w 108667"/>
                  <a:gd name="connsiteY21" fmla="*/ 112778 h 128242"/>
                  <a:gd name="connsiteX22" fmla="*/ 90326 w 108667"/>
                  <a:gd name="connsiteY22" fmla="*/ 79621 h 1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667" h="128242">
                    <a:moveTo>
                      <a:pt x="0" y="89339"/>
                    </a:moveTo>
                    <a:lnTo>
                      <a:pt x="0" y="89339"/>
                    </a:lnTo>
                    <a:cubicBezTo>
                      <a:pt x="0" y="62470"/>
                      <a:pt x="21724" y="48178"/>
                      <a:pt x="52595" y="48178"/>
                    </a:cubicBezTo>
                    <a:cubicBezTo>
                      <a:pt x="65172" y="48178"/>
                      <a:pt x="78320" y="49893"/>
                      <a:pt x="90326" y="53324"/>
                    </a:cubicBezTo>
                    <a:lnTo>
                      <a:pt x="90326" y="49322"/>
                    </a:lnTo>
                    <a:cubicBezTo>
                      <a:pt x="90326" y="27598"/>
                      <a:pt x="77177" y="16164"/>
                      <a:pt x="53738" y="16164"/>
                    </a:cubicBezTo>
                    <a:cubicBezTo>
                      <a:pt x="40589" y="16164"/>
                      <a:pt x="28012" y="19023"/>
                      <a:pt x="16007" y="25311"/>
                    </a:cubicBezTo>
                    <a:lnTo>
                      <a:pt x="10290" y="10447"/>
                    </a:lnTo>
                    <a:cubicBezTo>
                      <a:pt x="24011" y="3587"/>
                      <a:pt x="39446" y="157"/>
                      <a:pt x="55453" y="157"/>
                    </a:cubicBezTo>
                    <a:cubicBezTo>
                      <a:pt x="69745" y="-986"/>
                      <a:pt x="84609" y="4159"/>
                      <a:pt x="95471" y="13878"/>
                    </a:cubicBezTo>
                    <a:cubicBezTo>
                      <a:pt x="104618" y="23596"/>
                      <a:pt x="109191" y="36745"/>
                      <a:pt x="108619" y="49893"/>
                    </a:cubicBezTo>
                    <a:lnTo>
                      <a:pt x="108619" y="125355"/>
                    </a:lnTo>
                    <a:lnTo>
                      <a:pt x="90326" y="125355"/>
                    </a:lnTo>
                    <a:lnTo>
                      <a:pt x="90326" y="107062"/>
                    </a:lnTo>
                    <a:cubicBezTo>
                      <a:pt x="79464" y="120782"/>
                      <a:pt x="62885" y="128785"/>
                      <a:pt x="45734" y="128214"/>
                    </a:cubicBezTo>
                    <a:cubicBezTo>
                      <a:pt x="22867" y="127642"/>
                      <a:pt x="0" y="114493"/>
                      <a:pt x="0" y="89339"/>
                    </a:cubicBezTo>
                    <a:moveTo>
                      <a:pt x="90326" y="79621"/>
                    </a:moveTo>
                    <a:lnTo>
                      <a:pt x="90326" y="68187"/>
                    </a:lnTo>
                    <a:cubicBezTo>
                      <a:pt x="78892" y="64757"/>
                      <a:pt x="66315" y="63042"/>
                      <a:pt x="54310" y="63042"/>
                    </a:cubicBezTo>
                    <a:cubicBezTo>
                      <a:pt x="31442" y="63042"/>
                      <a:pt x="18294" y="73332"/>
                      <a:pt x="18294" y="87624"/>
                    </a:cubicBezTo>
                    <a:lnTo>
                      <a:pt x="18294" y="88196"/>
                    </a:lnTo>
                    <a:cubicBezTo>
                      <a:pt x="18294" y="103631"/>
                      <a:pt x="32586" y="112778"/>
                      <a:pt x="49165" y="112778"/>
                    </a:cubicBezTo>
                    <a:cubicBezTo>
                      <a:pt x="72032" y="112778"/>
                      <a:pt x="90326" y="99058"/>
                      <a:pt x="90326" y="79621"/>
                    </a:cubicBezTo>
                  </a:path>
                </a:pathLst>
              </a:custGeom>
              <a:solidFill>
                <a:srgbClr val="000000"/>
              </a:solidFill>
              <a:ln w="5707" cap="flat">
                <a:noFill/>
                <a:prstDash val="solid"/>
                <a:miter/>
              </a:ln>
            </p:spPr>
            <p:txBody>
              <a:bodyPr rtlCol="0" anchor="ctr"/>
              <a:lstStyle/>
              <a:p>
                <a:endParaRPr lang="en-US"/>
              </a:p>
            </p:txBody>
          </p:sp>
          <p:sp>
            <p:nvSpPr>
              <p:cNvPr id="32" name="Freeform 59">
                <a:extLst>
                  <a:ext uri="{FF2B5EF4-FFF2-40B4-BE49-F238E27FC236}">
                    <a16:creationId xmlns:a16="http://schemas.microsoft.com/office/drawing/2014/main" id="{2B1FDE59-6BD2-F85D-EBFD-5328DDEC5A04}"/>
                  </a:ext>
                </a:extLst>
              </p:cNvPr>
              <p:cNvSpPr/>
              <p:nvPr/>
            </p:nvSpPr>
            <p:spPr>
              <a:xfrm>
                <a:off x="2699878" y="6061644"/>
                <a:ext cx="74890" cy="162357"/>
              </a:xfrm>
              <a:custGeom>
                <a:avLst/>
                <a:gdLst>
                  <a:gd name="connsiteX0" fmla="*/ 17150 w 74890"/>
                  <a:gd name="connsiteY0" fmla="*/ 127485 h 162357"/>
                  <a:gd name="connsiteX1" fmla="*/ 17150 w 74890"/>
                  <a:gd name="connsiteY1" fmla="*/ 53166 h 162357"/>
                  <a:gd name="connsiteX2" fmla="*/ 0 w 74890"/>
                  <a:gd name="connsiteY2" fmla="*/ 53166 h 162357"/>
                  <a:gd name="connsiteX3" fmla="*/ 0 w 74890"/>
                  <a:gd name="connsiteY3" fmla="*/ 37159 h 162357"/>
                  <a:gd name="connsiteX4" fmla="*/ 17150 w 74890"/>
                  <a:gd name="connsiteY4" fmla="*/ 37159 h 162357"/>
                  <a:gd name="connsiteX5" fmla="*/ 17150 w 74890"/>
                  <a:gd name="connsiteY5" fmla="*/ 0 h 162357"/>
                  <a:gd name="connsiteX6" fmla="*/ 35444 w 74890"/>
                  <a:gd name="connsiteY6" fmla="*/ 0 h 162357"/>
                  <a:gd name="connsiteX7" fmla="*/ 35444 w 74890"/>
                  <a:gd name="connsiteY7" fmla="*/ 37159 h 162357"/>
                  <a:gd name="connsiteX8" fmla="*/ 74890 w 74890"/>
                  <a:gd name="connsiteY8" fmla="*/ 37159 h 162357"/>
                  <a:gd name="connsiteX9" fmla="*/ 74890 w 74890"/>
                  <a:gd name="connsiteY9" fmla="*/ 53166 h 162357"/>
                  <a:gd name="connsiteX10" fmla="*/ 35444 w 74890"/>
                  <a:gd name="connsiteY10" fmla="*/ 53166 h 162357"/>
                  <a:gd name="connsiteX11" fmla="*/ 35444 w 74890"/>
                  <a:gd name="connsiteY11" fmla="*/ 125198 h 162357"/>
                  <a:gd name="connsiteX12" fmla="*/ 56025 w 74890"/>
                  <a:gd name="connsiteY12" fmla="*/ 145779 h 162357"/>
                  <a:gd name="connsiteX13" fmla="*/ 73747 w 74890"/>
                  <a:gd name="connsiteY13" fmla="*/ 141205 h 162357"/>
                  <a:gd name="connsiteX14" fmla="*/ 73747 w 74890"/>
                  <a:gd name="connsiteY14" fmla="*/ 157212 h 162357"/>
                  <a:gd name="connsiteX15" fmla="*/ 51451 w 74890"/>
                  <a:gd name="connsiteY15" fmla="*/ 162357 h 162357"/>
                  <a:gd name="connsiteX16" fmla="*/ 17150 w 74890"/>
                  <a:gd name="connsiteY16" fmla="*/ 127485 h 16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90" h="162357">
                    <a:moveTo>
                      <a:pt x="17150" y="127485"/>
                    </a:moveTo>
                    <a:lnTo>
                      <a:pt x="17150" y="53166"/>
                    </a:lnTo>
                    <a:lnTo>
                      <a:pt x="0" y="53166"/>
                    </a:lnTo>
                    <a:lnTo>
                      <a:pt x="0" y="37159"/>
                    </a:lnTo>
                    <a:lnTo>
                      <a:pt x="17150" y="37159"/>
                    </a:lnTo>
                    <a:lnTo>
                      <a:pt x="17150" y="0"/>
                    </a:lnTo>
                    <a:lnTo>
                      <a:pt x="35444" y="0"/>
                    </a:lnTo>
                    <a:lnTo>
                      <a:pt x="35444" y="37159"/>
                    </a:lnTo>
                    <a:lnTo>
                      <a:pt x="74890" y="37159"/>
                    </a:lnTo>
                    <a:lnTo>
                      <a:pt x="74890" y="53166"/>
                    </a:lnTo>
                    <a:lnTo>
                      <a:pt x="35444" y="53166"/>
                    </a:lnTo>
                    <a:lnTo>
                      <a:pt x="35444" y="125198"/>
                    </a:lnTo>
                    <a:cubicBezTo>
                      <a:pt x="35444" y="140062"/>
                      <a:pt x="44020" y="145779"/>
                      <a:pt x="56025" y="145779"/>
                    </a:cubicBezTo>
                    <a:cubicBezTo>
                      <a:pt x="62313" y="145779"/>
                      <a:pt x="68602" y="144635"/>
                      <a:pt x="73747" y="141205"/>
                    </a:cubicBezTo>
                    <a:lnTo>
                      <a:pt x="73747" y="157212"/>
                    </a:lnTo>
                    <a:cubicBezTo>
                      <a:pt x="66887" y="160642"/>
                      <a:pt x="59455" y="162357"/>
                      <a:pt x="51451" y="162357"/>
                    </a:cubicBezTo>
                    <a:cubicBezTo>
                      <a:pt x="32014" y="162357"/>
                      <a:pt x="17150" y="152639"/>
                      <a:pt x="17150" y="127485"/>
                    </a:cubicBezTo>
                  </a:path>
                </a:pathLst>
              </a:custGeom>
              <a:solidFill>
                <a:srgbClr val="000000"/>
              </a:solidFill>
              <a:ln w="5707" cap="flat">
                <a:noFill/>
                <a:prstDash val="solid"/>
                <a:miter/>
              </a:ln>
            </p:spPr>
            <p:txBody>
              <a:bodyPr rtlCol="0" anchor="ctr"/>
              <a:lstStyle/>
              <a:p>
                <a:endParaRPr lang="en-US"/>
              </a:p>
            </p:txBody>
          </p:sp>
          <p:sp>
            <p:nvSpPr>
              <p:cNvPr id="33" name="Freeform 60">
                <a:extLst>
                  <a:ext uri="{FF2B5EF4-FFF2-40B4-BE49-F238E27FC236}">
                    <a16:creationId xmlns:a16="http://schemas.microsoft.com/office/drawing/2014/main" id="{09BE8B01-DA64-CBDE-5AE6-407F061628A5}"/>
                  </a:ext>
                </a:extLst>
              </p:cNvPr>
              <p:cNvSpPr/>
              <p:nvPr/>
            </p:nvSpPr>
            <p:spPr>
              <a:xfrm>
                <a:off x="2802781"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34" name="Freeform 61">
                <a:extLst>
                  <a:ext uri="{FF2B5EF4-FFF2-40B4-BE49-F238E27FC236}">
                    <a16:creationId xmlns:a16="http://schemas.microsoft.com/office/drawing/2014/main" id="{AC522B17-15A3-8828-21F2-5481E60A6030}"/>
                  </a:ext>
                </a:extLst>
              </p:cNvPr>
              <p:cNvSpPr/>
              <p:nvPr/>
            </p:nvSpPr>
            <p:spPr>
              <a:xfrm>
                <a:off x="2847944"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4046 w 123483"/>
                  <a:gd name="connsiteY3" fmla="*/ 0 h 124626"/>
                  <a:gd name="connsiteX4" fmla="*/ 123483 w 123483"/>
                  <a:gd name="connsiteY4" fmla="*/ 0 h 124626"/>
                  <a:gd name="connsiteX5" fmla="*/ 69745 w 123483"/>
                  <a:gd name="connsiteY5" fmla="*/ 124626 h 124626"/>
                  <a:gd name="connsiteX6" fmla="*/ 53738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4046" y="0"/>
                    </a:lnTo>
                    <a:lnTo>
                      <a:pt x="123483" y="0"/>
                    </a:lnTo>
                    <a:lnTo>
                      <a:pt x="69745" y="124626"/>
                    </a:lnTo>
                    <a:lnTo>
                      <a:pt x="53738" y="124626"/>
                    </a:lnTo>
                    <a:close/>
                  </a:path>
                </a:pathLst>
              </a:custGeom>
              <a:solidFill>
                <a:srgbClr val="000000"/>
              </a:solidFill>
              <a:ln w="5707" cap="flat">
                <a:noFill/>
                <a:prstDash val="solid"/>
                <a:miter/>
              </a:ln>
            </p:spPr>
            <p:txBody>
              <a:bodyPr rtlCol="0" anchor="ctr"/>
              <a:lstStyle/>
              <a:p>
                <a:endParaRPr lang="en-US"/>
              </a:p>
            </p:txBody>
          </p:sp>
          <p:sp>
            <p:nvSpPr>
              <p:cNvPr id="35" name="Freeform 62">
                <a:extLst>
                  <a:ext uri="{FF2B5EF4-FFF2-40B4-BE49-F238E27FC236}">
                    <a16:creationId xmlns:a16="http://schemas.microsoft.com/office/drawing/2014/main" id="{A670AFD5-5783-B84E-C308-D6DBF1608D62}"/>
                  </a:ext>
                </a:extLst>
              </p:cNvPr>
              <p:cNvSpPr/>
              <p:nvPr/>
            </p:nvSpPr>
            <p:spPr>
              <a:xfrm>
                <a:off x="2980574" y="6095373"/>
                <a:ext cx="117194" cy="129226"/>
              </a:xfrm>
              <a:custGeom>
                <a:avLst/>
                <a:gdLst>
                  <a:gd name="connsiteX0" fmla="*/ 62313 w 117194"/>
                  <a:gd name="connsiteY0" fmla="*/ 113193 h 129226"/>
                  <a:gd name="connsiteX1" fmla="*/ 101188 w 117194"/>
                  <a:gd name="connsiteY1" fmla="*/ 95471 h 129226"/>
                  <a:gd name="connsiteX2" fmla="*/ 112621 w 117194"/>
                  <a:gd name="connsiteY2" fmla="*/ 105761 h 129226"/>
                  <a:gd name="connsiteX3" fmla="*/ 61741 w 117194"/>
                  <a:gd name="connsiteY3" fmla="*/ 129200 h 129226"/>
                  <a:gd name="connsiteX4" fmla="*/ 0 w 117194"/>
                  <a:gd name="connsiteY4" fmla="*/ 64600 h 129226"/>
                  <a:gd name="connsiteX5" fmla="*/ 59455 w 117194"/>
                  <a:gd name="connsiteY5" fmla="*/ 0 h 129226"/>
                  <a:gd name="connsiteX6" fmla="*/ 117195 w 117194"/>
                  <a:gd name="connsiteY6" fmla="*/ 65743 h 129226"/>
                  <a:gd name="connsiteX7" fmla="*/ 117195 w 117194"/>
                  <a:gd name="connsiteY7" fmla="*/ 72032 h 129226"/>
                  <a:gd name="connsiteX8" fmla="*/ 19437 w 117194"/>
                  <a:gd name="connsiteY8" fmla="*/ 72032 h 129226"/>
                  <a:gd name="connsiteX9" fmla="*/ 62313 w 117194"/>
                  <a:gd name="connsiteY9" fmla="*/ 113193 h 129226"/>
                  <a:gd name="connsiteX10" fmla="*/ 98901 w 117194"/>
                  <a:gd name="connsiteY10" fmla="*/ 57740 h 129226"/>
                  <a:gd name="connsiteX11" fmla="*/ 59455 w 117194"/>
                  <a:gd name="connsiteY11" fmla="*/ 16007 h 129226"/>
                  <a:gd name="connsiteX12" fmla="*/ 19437 w 117194"/>
                  <a:gd name="connsiteY12" fmla="*/ 57740 h 129226"/>
                  <a:gd name="connsiteX13" fmla="*/ 98901 w 117194"/>
                  <a:gd name="connsiteY13" fmla="*/ 57740 h 129226"/>
                  <a:gd name="connsiteX14" fmla="*/ 98901 w 117194"/>
                  <a:gd name="connsiteY14" fmla="*/ 5774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194" h="129226">
                    <a:moveTo>
                      <a:pt x="62313" y="113193"/>
                    </a:moveTo>
                    <a:cubicBezTo>
                      <a:pt x="77177" y="113193"/>
                      <a:pt x="91469" y="106904"/>
                      <a:pt x="101188" y="95471"/>
                    </a:cubicBezTo>
                    <a:lnTo>
                      <a:pt x="112621" y="105761"/>
                    </a:lnTo>
                    <a:cubicBezTo>
                      <a:pt x="100044" y="121196"/>
                      <a:pt x="81179" y="129772"/>
                      <a:pt x="61741" y="129200"/>
                    </a:cubicBezTo>
                    <a:cubicBezTo>
                      <a:pt x="28012" y="129200"/>
                      <a:pt x="0" y="102903"/>
                      <a:pt x="0" y="64600"/>
                    </a:cubicBezTo>
                    <a:cubicBezTo>
                      <a:pt x="0" y="28584"/>
                      <a:pt x="25154" y="0"/>
                      <a:pt x="59455" y="0"/>
                    </a:cubicBezTo>
                    <a:cubicBezTo>
                      <a:pt x="96042" y="0"/>
                      <a:pt x="117195" y="29156"/>
                      <a:pt x="117195" y="65743"/>
                    </a:cubicBezTo>
                    <a:cubicBezTo>
                      <a:pt x="117195" y="67458"/>
                      <a:pt x="117195" y="69173"/>
                      <a:pt x="117195" y="72032"/>
                    </a:cubicBezTo>
                    <a:lnTo>
                      <a:pt x="19437" y="72032"/>
                    </a:lnTo>
                    <a:cubicBezTo>
                      <a:pt x="20009" y="95471"/>
                      <a:pt x="39446" y="113765"/>
                      <a:pt x="62313" y="113193"/>
                    </a:cubicBezTo>
                    <a:moveTo>
                      <a:pt x="98901" y="57740"/>
                    </a:moveTo>
                    <a:cubicBezTo>
                      <a:pt x="96614" y="35444"/>
                      <a:pt x="84037" y="16007"/>
                      <a:pt x="59455" y="16007"/>
                    </a:cubicBezTo>
                    <a:cubicBezTo>
                      <a:pt x="38303" y="16007"/>
                      <a:pt x="21724" y="33729"/>
                      <a:pt x="19437" y="57740"/>
                    </a:cubicBezTo>
                    <a:lnTo>
                      <a:pt x="98901" y="57740"/>
                    </a:lnTo>
                    <a:lnTo>
                      <a:pt x="98901" y="57740"/>
                    </a:lnTo>
                    <a:close/>
                  </a:path>
                </a:pathLst>
              </a:custGeom>
              <a:solidFill>
                <a:srgbClr val="000000"/>
              </a:solidFill>
              <a:ln w="5707"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F89E13FD-89BF-8257-C3D0-FF514B76C561}"/>
                </a:ext>
              </a:extLst>
            </p:cNvPr>
            <p:cNvSpPr/>
            <p:nvPr userDrawn="1"/>
          </p:nvSpPr>
          <p:spPr>
            <a:xfrm>
              <a:off x="551442" y="6313224"/>
              <a:ext cx="2542032" cy="9144"/>
            </a:xfrm>
            <a:prstGeom prst="rect">
              <a:avLst/>
            </a:prstGeom>
            <a:solidFill>
              <a:schemeClr val="tx1"/>
            </a:solidFill>
            <a:ln>
              <a:noFill/>
            </a:ln>
          </p:spPr>
          <p:txBody>
            <a:bodyPr wrap="square" rtlCol="0" anchor="ctr">
              <a:noAutofit/>
            </a:bodyPr>
            <a:lstStyle/>
            <a:p>
              <a:pPr algn="l"/>
              <a:endParaRPr lang="en-US">
                <a:solidFill>
                  <a:schemeClr val="tx1"/>
                </a:solidFill>
              </a:endParaRPr>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 id="2147484686" r:id="rId68"/>
    <p:sldLayoutId id="2147484687" r:id="rId69"/>
    <p:sldLayoutId id="2147484688" r:id="rId70"/>
    <p:sldLayoutId id="2147484689" r:id="rId71"/>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015_Getting_Started_with_Primo_Research_Assistant#Primo_Research_Assistant's_Search_History" TargetMode="External"/><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015_Getting_Started_with_Primo_Research_Assistant#Primo_Research_Assistant's_Response" TargetMode="External"/><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015_Getting_Started_with_Primo_Research_Assistant#Primo_Research_Assistant's_Response" TargetMode="External"/><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developers.exlibrisgroup.com/blog/?tag=mixpanel-how-to" TargetMode="External"/><Relationship Id="rId3" Type="http://schemas.openxmlformats.org/officeDocument/2006/relationships/hyperlink" Target="-%09https:/knowledge.exlibrisgroup.com/Primo/Product_Documentation/020Primo_VE/Primo_VE_(English)/040Search_Configurations/Natural_Language_Search_in_the_NDE_UI" TargetMode="External"/><Relationship Id="rId7" Type="http://schemas.openxmlformats.org/officeDocument/2006/relationships/hyperlink" Target="https://developers.exlibrisgroup.com/blog/13-how-to-create-a-mixpanel-insights-report-of-number-of-research-assistant-queries-per-user-group-for-a-specified-time-period/" TargetMode="External"/><Relationship Id="rId2" Type="http://schemas.openxmlformats.org/officeDocument/2006/relationships/hyperlink" Target="-%09https:/knowledge.exlibrisgroup.com/Primo/Product_Documentation/020Primo_VE/Primo_VE_(English)/015_Getting_Started_with_Primo_Research_Assistant" TargetMode="External"/><Relationship Id="rId1" Type="http://schemas.openxmlformats.org/officeDocument/2006/relationships/slideLayout" Target="../slideLayouts/slideLayout1.xml"/><Relationship Id="rId6" Type="http://schemas.openxmlformats.org/officeDocument/2006/relationships/hyperlink" Target="https://developers.exlibrisgroup.com/blog/12-how-to-create-a-mixpanel-insights-report-research-assistant-queries-for-a-specified-time-period/" TargetMode="External"/><Relationship Id="rId5" Type="http://schemas.openxmlformats.org/officeDocument/2006/relationships/hyperlink" Target="https://youtu.be/UBcwzKbv6GY" TargetMode="External"/><Relationship Id="rId4" Type="http://schemas.openxmlformats.org/officeDocument/2006/relationships/hyperlink" Target="https://exlibrisgroup.com/announcement/ex-libris-primo-research-assistant-is-now-available-for-primo-institution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www.coveo.com/blog/what-is-natural-language-search/"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4.xml.rels><?xml version="1.0" encoding="UTF-8" standalone="yes"?>
<Relationships xmlns="http://schemas.openxmlformats.org/package/2006/relationships"><Relationship Id="rId3" Type="http://schemas.openxmlformats.org/officeDocument/2006/relationships/hyperlink" Target="https://developers.exlibrisgroup.com/blog/13-how-to-create-a-mixpanel-insights-report-of-number-of-research-assistant-queries-per-user-group-for-a-specified-time-period/" TargetMode="External"/><Relationship Id="rId2" Type="http://schemas.openxmlformats.org/officeDocument/2006/relationships/hyperlink" Target="https://developers.exlibrisgroup.com/blog/12-how-to-create-a-mixpanel-insights-report-of-research-assistant-queries-for-a-specified-time-period/" TargetMode="External"/><Relationship Id="rId1" Type="http://schemas.openxmlformats.org/officeDocument/2006/relationships/slideLayout" Target="../slideLayouts/slideLayout1.xml"/><Relationship Id="rId4" Type="http://schemas.openxmlformats.org/officeDocument/2006/relationships/hyperlink" Target="https://developers.exlibrisgroup.com/blog/?tag=mixpanel-how-to"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114DF-A79B-6DAC-03B6-2A7D936E6626}"/>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F3FAFD27-4E72-02F3-4BE5-0257CE6CCA06}"/>
              </a:ext>
            </a:extLst>
          </p:cNvPr>
          <p:cNvSpPr>
            <a:spLocks noGrp="1"/>
          </p:cNvSpPr>
          <p:nvPr>
            <p:ph type="body" sz="quarter" idx="16"/>
          </p:nvPr>
        </p:nvSpPr>
        <p:spPr>
          <a:xfrm>
            <a:off x="301925" y="1682152"/>
            <a:ext cx="5865513" cy="1958196"/>
          </a:xfrm>
        </p:spPr>
        <p:txBody>
          <a:bodyPr/>
          <a:lstStyle/>
          <a:p>
            <a:r>
              <a:rPr lang="it-IT"/>
              <a:t>Primo </a:t>
            </a:r>
            <a:r>
              <a:rPr lang="it-IT" dirty="0"/>
              <a:t>Research Assistant </a:t>
            </a:r>
          </a:p>
        </p:txBody>
      </p:sp>
      <p:sp>
        <p:nvSpPr>
          <p:cNvPr id="21" name="Text Placeholder 20">
            <a:extLst>
              <a:ext uri="{FF2B5EF4-FFF2-40B4-BE49-F238E27FC236}">
                <a16:creationId xmlns:a16="http://schemas.microsoft.com/office/drawing/2014/main" id="{369CD759-B328-7738-5035-DB8F3C22AAF8}"/>
              </a:ext>
            </a:extLst>
          </p:cNvPr>
          <p:cNvSpPr>
            <a:spLocks noGrp="1"/>
          </p:cNvSpPr>
          <p:nvPr>
            <p:ph type="body" sz="quarter" idx="17"/>
          </p:nvPr>
        </p:nvSpPr>
        <p:spPr/>
        <p:txBody>
          <a:bodyPr/>
          <a:lstStyle/>
          <a:p>
            <a:r>
              <a:rPr lang="en-US" dirty="0"/>
              <a:t>For Primo VE NDE</a:t>
            </a:r>
            <a:endParaRPr lang="en-IL" dirty="0"/>
          </a:p>
        </p:txBody>
      </p:sp>
      <p:sp>
        <p:nvSpPr>
          <p:cNvPr id="19" name="Text Placeholder 18">
            <a:extLst>
              <a:ext uri="{FF2B5EF4-FFF2-40B4-BE49-F238E27FC236}">
                <a16:creationId xmlns:a16="http://schemas.microsoft.com/office/drawing/2014/main" id="{91405F97-17CE-C786-AA55-F7E2713B6376}"/>
              </a:ext>
            </a:extLst>
          </p:cNvPr>
          <p:cNvSpPr>
            <a:spLocks noGrp="1"/>
          </p:cNvSpPr>
          <p:nvPr>
            <p:ph type="body" sz="quarter" idx="15"/>
          </p:nvPr>
        </p:nvSpPr>
        <p:spPr/>
        <p:txBody>
          <a:bodyPr vert="horz" lIns="0" tIns="0" rIns="0" bIns="0" rtlCol="0" anchor="t">
            <a:noAutofit/>
          </a:bodyPr>
          <a:lstStyle/>
          <a:p>
            <a:r>
              <a:rPr lang="en-IN" dirty="0"/>
              <a:t>Yoel Kortick | May 2026</a:t>
            </a:r>
          </a:p>
        </p:txBody>
      </p:sp>
    </p:spTree>
    <p:extLst>
      <p:ext uri="{BB962C8B-B14F-4D97-AF65-F5344CB8AC3E}">
        <p14:creationId xmlns:p14="http://schemas.microsoft.com/office/powerpoint/2010/main" val="4211200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79889A-734B-F387-712C-863FA0F6E2D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23601BD-FB52-86E9-3041-8EF300772A84}"/>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AB0D2ACB-DCE7-4AAA-9CF9-012F14916CD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a:p>
        </p:txBody>
      </p:sp>
      <p:sp>
        <p:nvSpPr>
          <p:cNvPr id="11" name="Content Placeholder 10">
            <a:extLst>
              <a:ext uri="{FF2B5EF4-FFF2-40B4-BE49-F238E27FC236}">
                <a16:creationId xmlns:a16="http://schemas.microsoft.com/office/drawing/2014/main" id="{600AB05C-72AD-77D3-F656-B4101D7FEE8C}"/>
              </a:ext>
            </a:extLst>
          </p:cNvPr>
          <p:cNvSpPr>
            <a:spLocks noGrp="1"/>
          </p:cNvSpPr>
          <p:nvPr>
            <p:ph sz="quarter" idx="13"/>
          </p:nvPr>
        </p:nvSpPr>
        <p:spPr>
          <a:xfrm>
            <a:off x="370663" y="1131352"/>
            <a:ext cx="11335783" cy="4700488"/>
          </a:xfrm>
        </p:spPr>
        <p:txBody>
          <a:bodyPr/>
          <a:lstStyle/>
          <a:p>
            <a:r>
              <a:rPr lang="en-US" sz="2000" dirty="0"/>
              <a:t>We now have the translation from the “natural language search query” to a “complex Boolean Search”</a:t>
            </a:r>
          </a:p>
        </p:txBody>
      </p:sp>
      <p:pic>
        <p:nvPicPr>
          <p:cNvPr id="5" name="Picture 4">
            <a:extLst>
              <a:ext uri="{FF2B5EF4-FFF2-40B4-BE49-F238E27FC236}">
                <a16:creationId xmlns:a16="http://schemas.microsoft.com/office/drawing/2014/main" id="{18CD8C7F-8B37-32FF-BA8E-220BB5A702D6}"/>
              </a:ext>
            </a:extLst>
          </p:cNvPr>
          <p:cNvPicPr>
            <a:picLocks noChangeAspect="1"/>
          </p:cNvPicPr>
          <p:nvPr/>
        </p:nvPicPr>
        <p:blipFill>
          <a:blip r:embed="rId2"/>
          <a:stretch>
            <a:fillRect/>
          </a:stretch>
        </p:blipFill>
        <p:spPr>
          <a:xfrm>
            <a:off x="1229360" y="2076735"/>
            <a:ext cx="9470192" cy="4121828"/>
          </a:xfrm>
          <a:prstGeom prst="rect">
            <a:avLst/>
          </a:prstGeom>
          <a:ln>
            <a:solidFill>
              <a:schemeClr val="tx1"/>
            </a:solidFill>
          </a:ln>
        </p:spPr>
      </p:pic>
      <p:sp>
        <p:nvSpPr>
          <p:cNvPr id="7" name="Rectangle 6">
            <a:extLst>
              <a:ext uri="{FF2B5EF4-FFF2-40B4-BE49-F238E27FC236}">
                <a16:creationId xmlns:a16="http://schemas.microsoft.com/office/drawing/2014/main" id="{5293A28D-E7FF-7A62-3525-911FA30B726E}"/>
              </a:ext>
            </a:extLst>
          </p:cNvPr>
          <p:cNvSpPr/>
          <p:nvPr/>
        </p:nvSpPr>
        <p:spPr>
          <a:xfrm>
            <a:off x="3276600" y="2536371"/>
            <a:ext cx="5388429" cy="33745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11667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4AAAB7-8CE9-B977-44C1-E47B4144C37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B80CE9B-5B3C-29DC-27DE-E943BC768DCE}"/>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2B3FF0F9-D7DF-8022-3185-6E366495296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a:p>
        </p:txBody>
      </p:sp>
      <p:sp>
        <p:nvSpPr>
          <p:cNvPr id="11" name="Content Placeholder 10">
            <a:extLst>
              <a:ext uri="{FF2B5EF4-FFF2-40B4-BE49-F238E27FC236}">
                <a16:creationId xmlns:a16="http://schemas.microsoft.com/office/drawing/2014/main" id="{3D6AF30A-A004-2C2C-5B8C-A2D06EECDD7B}"/>
              </a:ext>
            </a:extLst>
          </p:cNvPr>
          <p:cNvSpPr>
            <a:spLocks noGrp="1"/>
          </p:cNvSpPr>
          <p:nvPr>
            <p:ph sz="quarter" idx="13"/>
          </p:nvPr>
        </p:nvSpPr>
        <p:spPr>
          <a:xfrm>
            <a:off x="370663" y="1131352"/>
            <a:ext cx="11335783" cy="5076408"/>
          </a:xfrm>
        </p:spPr>
        <p:txBody>
          <a:bodyPr/>
          <a:lstStyle/>
          <a:p>
            <a:r>
              <a:rPr lang="en-US" dirty="0"/>
              <a:t>This “natural language search query”:</a:t>
            </a:r>
            <a:br>
              <a:rPr lang="en-US" dirty="0"/>
            </a:br>
            <a:br>
              <a:rPr lang="en-US" dirty="0"/>
            </a:br>
            <a:r>
              <a:rPr lang="en-US" dirty="0"/>
              <a:t> Who were some of Gloria Steinem's more known colleagues with whom she influenced the feminist movement in the United States? </a:t>
            </a:r>
            <a:br>
              <a:rPr lang="en-US" dirty="0"/>
            </a:br>
            <a:endParaRPr lang="en-US" dirty="0"/>
          </a:p>
          <a:p>
            <a:r>
              <a:rPr lang="en-US" dirty="0"/>
              <a:t>Was converted to this “complex Boolean Search”:</a:t>
            </a:r>
            <a:br>
              <a:rPr lang="en-US" dirty="0"/>
            </a:br>
            <a:br>
              <a:rPr lang="en-US" dirty="0"/>
            </a:br>
            <a:r>
              <a:rPr lang="en-US" dirty="0"/>
              <a:t>(Gloria Steinem feminist movement colleagues) OR (Gloria Steinem influential feminist activists) OR (feminist leaders associated with Gloria Steinem) OR ((Gloria Steinem) OR (Betty Friedan feminist movement collaborators)) OR ((Gloria Steinem) AND (feminist movement key figures)) OR (("Gloria Steinem") AND (colleagues) AND (feminist movement) AND (United States)) OR ((Gloria Steinem feminist leaders) OR (activists US women's rights)) OR (("Gloria Steinem") AND ("feminist contemporaries") AND (influence)) OR (feminist pioneers United States 20th century Gloria Steinem associates) OR ((Gloria Steinem collaborators) OR (partners feminist activism USA)) OR (Who were some of Gloria Steinem's more known colleagues with whom she influenced the feminist movement in the United States?)</a:t>
            </a:r>
          </a:p>
        </p:txBody>
      </p:sp>
    </p:spTree>
    <p:extLst>
      <p:ext uri="{BB962C8B-B14F-4D97-AF65-F5344CB8AC3E}">
        <p14:creationId xmlns:p14="http://schemas.microsoft.com/office/powerpoint/2010/main" val="524796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B815DF-32EA-399C-AFC4-60B5924BF24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8BAA87A-A905-8E0F-FB4A-074000CAC618}"/>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D2A6A7BF-AEDB-3D65-C1C8-050B67BB926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a:p>
        </p:txBody>
      </p:sp>
      <p:sp>
        <p:nvSpPr>
          <p:cNvPr id="11" name="Content Placeholder 10">
            <a:extLst>
              <a:ext uri="{FF2B5EF4-FFF2-40B4-BE49-F238E27FC236}">
                <a16:creationId xmlns:a16="http://schemas.microsoft.com/office/drawing/2014/main" id="{064943F6-D380-7E54-DC9A-78F9F2464FEE}"/>
              </a:ext>
            </a:extLst>
          </p:cNvPr>
          <p:cNvSpPr>
            <a:spLocks noGrp="1"/>
          </p:cNvSpPr>
          <p:nvPr>
            <p:ph sz="quarter" idx="13"/>
          </p:nvPr>
        </p:nvSpPr>
        <p:spPr>
          <a:xfrm>
            <a:off x="370663" y="1131352"/>
            <a:ext cx="11335783" cy="4700488"/>
          </a:xfrm>
        </p:spPr>
        <p:txBody>
          <a:bodyPr/>
          <a:lstStyle/>
          <a:p>
            <a:r>
              <a:rPr lang="en-US" sz="2000" dirty="0"/>
              <a:t>Clicking a resource will provide information about the resource, an abstract (when available) and a link to access the resource.</a:t>
            </a:r>
          </a:p>
        </p:txBody>
      </p:sp>
      <p:pic>
        <p:nvPicPr>
          <p:cNvPr id="3" name="Picture 2">
            <a:extLst>
              <a:ext uri="{FF2B5EF4-FFF2-40B4-BE49-F238E27FC236}">
                <a16:creationId xmlns:a16="http://schemas.microsoft.com/office/drawing/2014/main" id="{E90EE64D-7A95-9C10-18BB-CE7D6D38362E}"/>
              </a:ext>
            </a:extLst>
          </p:cNvPr>
          <p:cNvPicPr>
            <a:picLocks noChangeAspect="1"/>
          </p:cNvPicPr>
          <p:nvPr/>
        </p:nvPicPr>
        <p:blipFill>
          <a:blip r:embed="rId2"/>
          <a:stretch>
            <a:fillRect/>
          </a:stretch>
        </p:blipFill>
        <p:spPr>
          <a:xfrm>
            <a:off x="1717040" y="2445428"/>
            <a:ext cx="8168640" cy="3902925"/>
          </a:xfrm>
          <a:prstGeom prst="rect">
            <a:avLst/>
          </a:prstGeom>
          <a:ln>
            <a:solidFill>
              <a:schemeClr val="tx1"/>
            </a:solidFill>
          </a:ln>
        </p:spPr>
      </p:pic>
      <p:sp>
        <p:nvSpPr>
          <p:cNvPr id="4" name="TextBox 3">
            <a:extLst>
              <a:ext uri="{FF2B5EF4-FFF2-40B4-BE49-F238E27FC236}">
                <a16:creationId xmlns:a16="http://schemas.microsoft.com/office/drawing/2014/main" id="{7AA51646-6992-4597-920B-52BED112920B}"/>
              </a:ext>
            </a:extLst>
          </p:cNvPr>
          <p:cNvSpPr txBox="1"/>
          <p:nvPr/>
        </p:nvSpPr>
        <p:spPr>
          <a:xfrm>
            <a:off x="5801360" y="1648719"/>
            <a:ext cx="1950720" cy="495243"/>
          </a:xfrm>
          <a:prstGeom prst="rect">
            <a:avLst/>
          </a:prstGeom>
          <a:solidFill>
            <a:srgbClr val="FFFF00"/>
          </a:solidFill>
          <a:ln>
            <a:solidFill>
              <a:schemeClr val="tx1"/>
            </a:solidFill>
          </a:ln>
        </p:spPr>
        <p:txBody>
          <a:bodyPr wrap="square" rtlCol="0">
            <a:noAutofit/>
          </a:bodyPr>
          <a:lstStyle/>
          <a:p>
            <a:r>
              <a:rPr lang="en-US" sz="1400" dirty="0"/>
              <a:t>We will now click on this resource</a:t>
            </a:r>
          </a:p>
        </p:txBody>
      </p:sp>
      <p:cxnSp>
        <p:nvCxnSpPr>
          <p:cNvPr id="6" name="Straight Arrow Connector 5">
            <a:extLst>
              <a:ext uri="{FF2B5EF4-FFF2-40B4-BE49-F238E27FC236}">
                <a16:creationId xmlns:a16="http://schemas.microsoft.com/office/drawing/2014/main" id="{9A7639CD-F2C4-94C0-FA18-ED4B406FD838}"/>
              </a:ext>
            </a:extLst>
          </p:cNvPr>
          <p:cNvCxnSpPr>
            <a:cxnSpLocks/>
          </p:cNvCxnSpPr>
          <p:nvPr/>
        </p:nvCxnSpPr>
        <p:spPr>
          <a:xfrm>
            <a:off x="7020560" y="2143962"/>
            <a:ext cx="406400" cy="7211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B7E7572-518F-A30C-0102-5066CEDCCD05}"/>
              </a:ext>
            </a:extLst>
          </p:cNvPr>
          <p:cNvSpPr/>
          <p:nvPr/>
        </p:nvSpPr>
        <p:spPr>
          <a:xfrm>
            <a:off x="7132320" y="2926080"/>
            <a:ext cx="1381760" cy="6197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360534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6C1833-29C6-220E-FA02-FB7B8623626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FF87794-195E-589F-01C4-D87F2503131A}"/>
              </a:ext>
            </a:extLst>
          </p:cNvPr>
          <p:cNvPicPr>
            <a:picLocks noChangeAspect="1"/>
          </p:cNvPicPr>
          <p:nvPr/>
        </p:nvPicPr>
        <p:blipFill>
          <a:blip r:embed="rId2"/>
          <a:stretch>
            <a:fillRect/>
          </a:stretch>
        </p:blipFill>
        <p:spPr>
          <a:xfrm>
            <a:off x="0" y="1874534"/>
            <a:ext cx="12192000" cy="4287491"/>
          </a:xfrm>
          <a:prstGeom prst="rect">
            <a:avLst/>
          </a:prstGeom>
          <a:ln>
            <a:solidFill>
              <a:schemeClr val="tx1"/>
            </a:solidFill>
          </a:ln>
        </p:spPr>
      </p:pic>
      <p:sp>
        <p:nvSpPr>
          <p:cNvPr id="10" name="Title 9">
            <a:extLst>
              <a:ext uri="{FF2B5EF4-FFF2-40B4-BE49-F238E27FC236}">
                <a16:creationId xmlns:a16="http://schemas.microsoft.com/office/drawing/2014/main" id="{454EE8FB-EFBE-6BFC-E3DD-873D1152138A}"/>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1B1CAF25-D309-1447-13B0-A5163E5515C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a:p>
        </p:txBody>
      </p:sp>
      <p:sp>
        <p:nvSpPr>
          <p:cNvPr id="11" name="Content Placeholder 10">
            <a:extLst>
              <a:ext uri="{FF2B5EF4-FFF2-40B4-BE49-F238E27FC236}">
                <a16:creationId xmlns:a16="http://schemas.microsoft.com/office/drawing/2014/main" id="{91700481-B29E-DBE6-4E87-DF957A4581BC}"/>
              </a:ext>
            </a:extLst>
          </p:cNvPr>
          <p:cNvSpPr>
            <a:spLocks noGrp="1"/>
          </p:cNvSpPr>
          <p:nvPr>
            <p:ph sz="quarter" idx="13"/>
          </p:nvPr>
        </p:nvSpPr>
        <p:spPr>
          <a:xfrm>
            <a:off x="370663" y="1131352"/>
            <a:ext cx="11335783" cy="497202"/>
          </a:xfrm>
        </p:spPr>
        <p:txBody>
          <a:bodyPr/>
          <a:lstStyle/>
          <a:p>
            <a:r>
              <a:rPr lang="en-US" sz="2000" dirty="0"/>
              <a:t>We now have information about the resource, an abstract and a link to access the resource.</a:t>
            </a:r>
          </a:p>
        </p:txBody>
      </p:sp>
      <p:sp>
        <p:nvSpPr>
          <p:cNvPr id="5" name="Rectangle 4">
            <a:extLst>
              <a:ext uri="{FF2B5EF4-FFF2-40B4-BE49-F238E27FC236}">
                <a16:creationId xmlns:a16="http://schemas.microsoft.com/office/drawing/2014/main" id="{9484273B-3629-7415-2A66-ACD6C7C356AC}"/>
              </a:ext>
            </a:extLst>
          </p:cNvPr>
          <p:cNvSpPr/>
          <p:nvPr/>
        </p:nvSpPr>
        <p:spPr>
          <a:xfrm>
            <a:off x="8184942" y="2555240"/>
            <a:ext cx="2096977" cy="9804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DE459775-F593-773B-2792-D1E732CE2BCB}"/>
              </a:ext>
            </a:extLst>
          </p:cNvPr>
          <p:cNvSpPr/>
          <p:nvPr/>
        </p:nvSpPr>
        <p:spPr>
          <a:xfrm>
            <a:off x="142240" y="3505200"/>
            <a:ext cx="12049760" cy="222144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119839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8B2C67-CAD3-A2DD-516C-ECB75B11C3D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0377F19-96BE-1B90-A9FD-C8DD89D603B2}"/>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C9874AC7-A53B-0CEC-070B-6BA07A1F936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a:p>
        </p:txBody>
      </p:sp>
      <p:sp>
        <p:nvSpPr>
          <p:cNvPr id="11" name="Content Placeholder 10">
            <a:extLst>
              <a:ext uri="{FF2B5EF4-FFF2-40B4-BE49-F238E27FC236}">
                <a16:creationId xmlns:a16="http://schemas.microsoft.com/office/drawing/2014/main" id="{B19E014B-BFBE-19C0-7CDC-473BBC781A75}"/>
              </a:ext>
            </a:extLst>
          </p:cNvPr>
          <p:cNvSpPr>
            <a:spLocks noGrp="1"/>
          </p:cNvSpPr>
          <p:nvPr>
            <p:ph sz="quarter" idx="13"/>
          </p:nvPr>
        </p:nvSpPr>
        <p:spPr>
          <a:xfrm>
            <a:off x="370663" y="1131352"/>
            <a:ext cx="11335783" cy="4700488"/>
          </a:xfrm>
        </p:spPr>
        <p:txBody>
          <a:bodyPr/>
          <a:lstStyle/>
          <a:p>
            <a:r>
              <a:rPr lang="en-US" sz="2000" dirty="0"/>
              <a:t>The “natural language search query” can be in any language (we will see an example of this soon)</a:t>
            </a:r>
          </a:p>
          <a:p>
            <a:r>
              <a:rPr lang="en-US" sz="2000" dirty="0"/>
              <a:t>Primo takes the query and uses it in the language entered into the Primo research Assistant and also uses it translated to English.</a:t>
            </a:r>
          </a:p>
          <a:p>
            <a:r>
              <a:rPr lang="en-US" sz="2000" dirty="0"/>
              <a:t>The “Overview” comes back to the user in the same language in which he or she entered the “natural language search query” </a:t>
            </a:r>
          </a:p>
          <a:p>
            <a:r>
              <a:rPr lang="en-US" sz="2000" dirty="0"/>
              <a:t>The sources provided to the user may be in both the language in which the user entered the “natural language search query” as well as in English. </a:t>
            </a:r>
          </a:p>
          <a:p>
            <a:endParaRPr lang="en-US" sz="2000" dirty="0"/>
          </a:p>
        </p:txBody>
      </p:sp>
    </p:spTree>
    <p:extLst>
      <p:ext uri="{BB962C8B-B14F-4D97-AF65-F5344CB8AC3E}">
        <p14:creationId xmlns:p14="http://schemas.microsoft.com/office/powerpoint/2010/main" val="2717581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Enabling the Primo Research Assistant</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15</a:t>
            </a:fld>
            <a:endParaRPr lang="en-GB" dirty="0"/>
          </a:p>
        </p:txBody>
      </p:sp>
    </p:spTree>
    <p:extLst>
      <p:ext uri="{BB962C8B-B14F-4D97-AF65-F5344CB8AC3E}">
        <p14:creationId xmlns:p14="http://schemas.microsoft.com/office/powerpoint/2010/main" val="2073397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81B4-9665-636B-CB22-698CECC3669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FDE65B9-8263-9994-158F-40028D78D068}"/>
              </a:ext>
            </a:extLst>
          </p:cNvPr>
          <p:cNvSpPr>
            <a:spLocks noGrp="1"/>
          </p:cNvSpPr>
          <p:nvPr>
            <p:ph type="title"/>
          </p:nvPr>
        </p:nvSpPr>
        <p:spPr/>
        <p:txBody>
          <a:bodyPr/>
          <a:lstStyle/>
          <a:p>
            <a:r>
              <a:rPr lang="en-US" dirty="0"/>
              <a:t>Enabling the Primo Research Assistant</a:t>
            </a:r>
            <a:endParaRPr lang="en-NL" dirty="0"/>
          </a:p>
        </p:txBody>
      </p:sp>
      <p:sp>
        <p:nvSpPr>
          <p:cNvPr id="9" name="Slide Number Placeholder 5">
            <a:extLst>
              <a:ext uri="{FF2B5EF4-FFF2-40B4-BE49-F238E27FC236}">
                <a16:creationId xmlns:a16="http://schemas.microsoft.com/office/drawing/2014/main" id="{FCC7D695-BC01-8557-A644-A4CC3FBE910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a:p>
        </p:txBody>
      </p:sp>
      <p:sp>
        <p:nvSpPr>
          <p:cNvPr id="11" name="Content Placeholder 10">
            <a:extLst>
              <a:ext uri="{FF2B5EF4-FFF2-40B4-BE49-F238E27FC236}">
                <a16:creationId xmlns:a16="http://schemas.microsoft.com/office/drawing/2014/main" id="{F23C31EA-7FAE-6481-E973-A388E50F84A0}"/>
              </a:ext>
            </a:extLst>
          </p:cNvPr>
          <p:cNvSpPr>
            <a:spLocks noGrp="1"/>
          </p:cNvSpPr>
          <p:nvPr>
            <p:ph sz="quarter" idx="13"/>
          </p:nvPr>
        </p:nvSpPr>
        <p:spPr>
          <a:xfrm>
            <a:off x="370663" y="1131351"/>
            <a:ext cx="11335783" cy="1107535"/>
          </a:xfrm>
        </p:spPr>
        <p:txBody>
          <a:bodyPr/>
          <a:lstStyle/>
          <a:p>
            <a:r>
              <a:rPr lang="en-US" dirty="0"/>
              <a:t>Primo Research Assistant is enabled at the view level.  Thus, it is not an “institution-wide” parameter but rather can be defined to display in specific Primo views.</a:t>
            </a:r>
          </a:p>
          <a:p>
            <a:r>
              <a:rPr lang="en-US" dirty="0"/>
              <a:t>Access and edit the view at “Discovery &gt; Display Configuration &gt; Configure Views”:</a:t>
            </a:r>
          </a:p>
        </p:txBody>
      </p:sp>
      <p:pic>
        <p:nvPicPr>
          <p:cNvPr id="3" name="Picture 2">
            <a:extLst>
              <a:ext uri="{FF2B5EF4-FFF2-40B4-BE49-F238E27FC236}">
                <a16:creationId xmlns:a16="http://schemas.microsoft.com/office/drawing/2014/main" id="{4E39FF02-3CB1-072A-4DBF-0362CE95DED6}"/>
              </a:ext>
            </a:extLst>
          </p:cNvPr>
          <p:cNvPicPr>
            <a:picLocks noChangeAspect="1"/>
          </p:cNvPicPr>
          <p:nvPr/>
        </p:nvPicPr>
        <p:blipFill>
          <a:blip r:embed="rId2"/>
          <a:stretch>
            <a:fillRect/>
          </a:stretch>
        </p:blipFill>
        <p:spPr>
          <a:xfrm>
            <a:off x="4540469" y="2265162"/>
            <a:ext cx="3345025" cy="4224010"/>
          </a:xfrm>
          <a:prstGeom prst="rect">
            <a:avLst/>
          </a:prstGeom>
          <a:ln>
            <a:solidFill>
              <a:schemeClr val="tx1"/>
            </a:solidFill>
          </a:ln>
        </p:spPr>
      </p:pic>
      <p:sp>
        <p:nvSpPr>
          <p:cNvPr id="4" name="Rectangle 3">
            <a:extLst>
              <a:ext uri="{FF2B5EF4-FFF2-40B4-BE49-F238E27FC236}">
                <a16:creationId xmlns:a16="http://schemas.microsoft.com/office/drawing/2014/main" id="{4B7E5038-A11B-B248-DBAD-733631AF696C}"/>
              </a:ext>
            </a:extLst>
          </p:cNvPr>
          <p:cNvSpPr/>
          <p:nvPr/>
        </p:nvSpPr>
        <p:spPr>
          <a:xfrm>
            <a:off x="4550979" y="4498428"/>
            <a:ext cx="735724" cy="49398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834DDA0A-8765-7CB6-92AE-7280B1CC03A9}"/>
              </a:ext>
            </a:extLst>
          </p:cNvPr>
          <p:cNvSpPr/>
          <p:nvPr/>
        </p:nvSpPr>
        <p:spPr>
          <a:xfrm>
            <a:off x="5517930" y="3016468"/>
            <a:ext cx="1303283" cy="16816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77279213-1964-E6D9-B507-99F6A7D177DE}"/>
              </a:ext>
            </a:extLst>
          </p:cNvPr>
          <p:cNvSpPr/>
          <p:nvPr/>
        </p:nvSpPr>
        <p:spPr>
          <a:xfrm>
            <a:off x="5523190" y="3210908"/>
            <a:ext cx="1303283" cy="16816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856320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D352B-07AF-D1D9-3A3B-2DD9EBF95D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B11947-C3E8-6511-5E8E-BEB03DE3A91B}"/>
              </a:ext>
            </a:extLst>
          </p:cNvPr>
          <p:cNvPicPr>
            <a:picLocks noChangeAspect="1"/>
          </p:cNvPicPr>
          <p:nvPr/>
        </p:nvPicPr>
        <p:blipFill>
          <a:blip r:embed="rId2"/>
          <a:stretch>
            <a:fillRect/>
          </a:stretch>
        </p:blipFill>
        <p:spPr>
          <a:xfrm>
            <a:off x="0" y="1643458"/>
            <a:ext cx="12192000" cy="3655163"/>
          </a:xfrm>
          <a:prstGeom prst="rect">
            <a:avLst/>
          </a:prstGeom>
          <a:ln>
            <a:solidFill>
              <a:schemeClr val="tx1"/>
            </a:solidFill>
          </a:ln>
        </p:spPr>
      </p:pic>
      <p:sp>
        <p:nvSpPr>
          <p:cNvPr id="10" name="Title 9">
            <a:extLst>
              <a:ext uri="{FF2B5EF4-FFF2-40B4-BE49-F238E27FC236}">
                <a16:creationId xmlns:a16="http://schemas.microsoft.com/office/drawing/2014/main" id="{81A562EC-97DA-7961-1039-EDD2E29705DA}"/>
              </a:ext>
            </a:extLst>
          </p:cNvPr>
          <p:cNvSpPr>
            <a:spLocks noGrp="1"/>
          </p:cNvSpPr>
          <p:nvPr>
            <p:ph type="title"/>
          </p:nvPr>
        </p:nvSpPr>
        <p:spPr/>
        <p:txBody>
          <a:bodyPr/>
          <a:lstStyle/>
          <a:p>
            <a:r>
              <a:rPr lang="en-US" dirty="0"/>
              <a:t>Enabling the Primo Research Assistant</a:t>
            </a:r>
            <a:endParaRPr lang="en-NL" dirty="0"/>
          </a:p>
        </p:txBody>
      </p:sp>
      <p:sp>
        <p:nvSpPr>
          <p:cNvPr id="9" name="Slide Number Placeholder 5">
            <a:extLst>
              <a:ext uri="{FF2B5EF4-FFF2-40B4-BE49-F238E27FC236}">
                <a16:creationId xmlns:a16="http://schemas.microsoft.com/office/drawing/2014/main" id="{C6A274B0-A970-4E80-7B9D-850634D5223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a:p>
        </p:txBody>
      </p:sp>
      <p:sp>
        <p:nvSpPr>
          <p:cNvPr id="11" name="Content Placeholder 10">
            <a:extLst>
              <a:ext uri="{FF2B5EF4-FFF2-40B4-BE49-F238E27FC236}">
                <a16:creationId xmlns:a16="http://schemas.microsoft.com/office/drawing/2014/main" id="{AF314584-3AF2-C5F1-538F-7769053EDFEB}"/>
              </a:ext>
            </a:extLst>
          </p:cNvPr>
          <p:cNvSpPr>
            <a:spLocks noGrp="1"/>
          </p:cNvSpPr>
          <p:nvPr>
            <p:ph sz="quarter" idx="13"/>
          </p:nvPr>
        </p:nvSpPr>
        <p:spPr>
          <a:xfrm>
            <a:off x="370663" y="1131352"/>
            <a:ext cx="11335783" cy="428028"/>
          </a:xfrm>
        </p:spPr>
        <p:txBody>
          <a:bodyPr/>
          <a:lstStyle/>
          <a:p>
            <a:r>
              <a:rPr lang="en-US" dirty="0"/>
              <a:t>Edit the desired view</a:t>
            </a:r>
            <a:endParaRPr lang="en-US" sz="2000" dirty="0"/>
          </a:p>
        </p:txBody>
      </p:sp>
      <p:sp>
        <p:nvSpPr>
          <p:cNvPr id="4" name="Rectangle 3">
            <a:extLst>
              <a:ext uri="{FF2B5EF4-FFF2-40B4-BE49-F238E27FC236}">
                <a16:creationId xmlns:a16="http://schemas.microsoft.com/office/drawing/2014/main" id="{1479C470-64BD-2016-CD73-7CAACB67128A}"/>
              </a:ext>
            </a:extLst>
          </p:cNvPr>
          <p:cNvSpPr/>
          <p:nvPr/>
        </p:nvSpPr>
        <p:spPr>
          <a:xfrm>
            <a:off x="504497" y="3352800"/>
            <a:ext cx="1618593" cy="33633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F095B8BE-636A-408D-EE03-614709FC16FB}"/>
              </a:ext>
            </a:extLst>
          </p:cNvPr>
          <p:cNvSpPr/>
          <p:nvPr/>
        </p:nvSpPr>
        <p:spPr>
          <a:xfrm>
            <a:off x="11571292" y="3352800"/>
            <a:ext cx="268988" cy="26275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D132873E-CEAF-2635-5EA5-E23998EB8F73}"/>
              </a:ext>
            </a:extLst>
          </p:cNvPr>
          <p:cNvSpPr/>
          <p:nvPr/>
        </p:nvSpPr>
        <p:spPr>
          <a:xfrm>
            <a:off x="10720552" y="3710151"/>
            <a:ext cx="462455" cy="26275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505978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8119C-D79D-1ED5-B84B-E6DCA1506DC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144BEBF-E59A-DBB3-505D-AC4DFE651D8B}"/>
              </a:ext>
            </a:extLst>
          </p:cNvPr>
          <p:cNvSpPr>
            <a:spLocks noGrp="1"/>
          </p:cNvSpPr>
          <p:nvPr>
            <p:ph type="title"/>
          </p:nvPr>
        </p:nvSpPr>
        <p:spPr/>
        <p:txBody>
          <a:bodyPr/>
          <a:lstStyle/>
          <a:p>
            <a:r>
              <a:rPr lang="en-US" dirty="0"/>
              <a:t>Enabling the Primo Research Assistant</a:t>
            </a:r>
            <a:endParaRPr lang="en-NL" dirty="0"/>
          </a:p>
        </p:txBody>
      </p:sp>
      <p:sp>
        <p:nvSpPr>
          <p:cNvPr id="9" name="Slide Number Placeholder 5">
            <a:extLst>
              <a:ext uri="{FF2B5EF4-FFF2-40B4-BE49-F238E27FC236}">
                <a16:creationId xmlns:a16="http://schemas.microsoft.com/office/drawing/2014/main" id="{678D4713-46BB-BE0D-A3E7-5EF23347F5C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a:p>
        </p:txBody>
      </p:sp>
      <p:sp>
        <p:nvSpPr>
          <p:cNvPr id="11" name="Content Placeholder 10">
            <a:extLst>
              <a:ext uri="{FF2B5EF4-FFF2-40B4-BE49-F238E27FC236}">
                <a16:creationId xmlns:a16="http://schemas.microsoft.com/office/drawing/2014/main" id="{DBCC2859-0BB7-FE50-0657-7C9E6B039E0A}"/>
              </a:ext>
            </a:extLst>
          </p:cNvPr>
          <p:cNvSpPr>
            <a:spLocks noGrp="1"/>
          </p:cNvSpPr>
          <p:nvPr>
            <p:ph sz="quarter" idx="13"/>
          </p:nvPr>
        </p:nvSpPr>
        <p:spPr>
          <a:xfrm>
            <a:off x="370663" y="1131351"/>
            <a:ext cx="11335783" cy="4859545"/>
          </a:xfrm>
        </p:spPr>
        <p:txBody>
          <a:bodyPr/>
          <a:lstStyle/>
          <a:p>
            <a:r>
              <a:rPr lang="en-US" sz="2000" dirty="0"/>
              <a:t>There are two options to enable the Primo Research Assistant</a:t>
            </a:r>
          </a:p>
          <a:p>
            <a:r>
              <a:rPr lang="en-US" sz="2000" dirty="0"/>
              <a:t>They are not mutually exclusive (meaning they both can be enabled)</a:t>
            </a:r>
            <a:r>
              <a:rPr lang="en-US" sz="2000" b="1" dirty="0"/>
              <a:t> </a:t>
            </a:r>
          </a:p>
          <a:p>
            <a:r>
              <a:rPr lang="en-US" sz="2000" dirty="0"/>
              <a:t>Both parameters appear in the “General” tab when configuring the view</a:t>
            </a:r>
          </a:p>
          <a:p>
            <a:endParaRPr lang="en-US" sz="2000" b="1" dirty="0"/>
          </a:p>
          <a:p>
            <a:pPr marL="457200" indent="-457200">
              <a:buFont typeface="+mj-lt"/>
              <a:buAutoNum type="arabicPeriod"/>
            </a:pPr>
            <a:r>
              <a:rPr lang="en-US" sz="2000" b="1" dirty="0"/>
              <a:t>Enable Research Assistant Using Icon</a:t>
            </a:r>
            <a:endParaRPr lang="en-US" sz="2000" dirty="0"/>
          </a:p>
          <a:p>
            <a:pPr lvl="1"/>
            <a:r>
              <a:rPr lang="en-US" sz="2000" dirty="0"/>
              <a:t>Displays the Primo Research Assistant icon in the Main Menu links, enabling users to access the Primo Research Assistant page from any UI page.</a:t>
            </a:r>
          </a:p>
          <a:p>
            <a:pPr marL="457200" indent="-457200">
              <a:buFont typeface="+mj-lt"/>
              <a:buAutoNum type="arabicPeriod"/>
            </a:pPr>
            <a:r>
              <a:rPr lang="en-US" sz="2000" b="1" dirty="0"/>
              <a:t>Enable Research Assistant Using Widget</a:t>
            </a:r>
          </a:p>
          <a:p>
            <a:pPr lvl="1"/>
            <a:r>
              <a:rPr lang="en-US" sz="2000" dirty="0"/>
              <a:t>Displays the Primo Research Assistant widget on the right edge of the Brief Results page, enabling users to ask a question without leaving the results page. After entering the question, users are taken to the Primo Research Assistant page to view the answer.</a:t>
            </a:r>
          </a:p>
          <a:p>
            <a:endParaRPr lang="en-US" sz="2000" dirty="0"/>
          </a:p>
        </p:txBody>
      </p:sp>
    </p:spTree>
    <p:extLst>
      <p:ext uri="{BB962C8B-B14F-4D97-AF65-F5344CB8AC3E}">
        <p14:creationId xmlns:p14="http://schemas.microsoft.com/office/powerpoint/2010/main" val="1062852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EACAE-E120-6F6A-C75F-DCD6E687E79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E8C475B-AC34-0396-5138-B11F75500662}"/>
              </a:ext>
            </a:extLst>
          </p:cNvPr>
          <p:cNvPicPr>
            <a:picLocks noChangeAspect="1"/>
          </p:cNvPicPr>
          <p:nvPr/>
        </p:nvPicPr>
        <p:blipFill>
          <a:blip r:embed="rId2"/>
          <a:stretch>
            <a:fillRect/>
          </a:stretch>
        </p:blipFill>
        <p:spPr>
          <a:xfrm>
            <a:off x="757270" y="953006"/>
            <a:ext cx="10962290" cy="5104136"/>
          </a:xfrm>
          <a:prstGeom prst="rect">
            <a:avLst/>
          </a:prstGeom>
          <a:ln>
            <a:solidFill>
              <a:schemeClr val="tx1"/>
            </a:solidFill>
          </a:ln>
        </p:spPr>
      </p:pic>
      <p:sp>
        <p:nvSpPr>
          <p:cNvPr id="10" name="Title 9">
            <a:extLst>
              <a:ext uri="{FF2B5EF4-FFF2-40B4-BE49-F238E27FC236}">
                <a16:creationId xmlns:a16="http://schemas.microsoft.com/office/drawing/2014/main" id="{14F85B11-DF28-18E2-0554-253549A81BE4}"/>
              </a:ext>
            </a:extLst>
          </p:cNvPr>
          <p:cNvSpPr>
            <a:spLocks noGrp="1"/>
          </p:cNvSpPr>
          <p:nvPr>
            <p:ph type="title"/>
          </p:nvPr>
        </p:nvSpPr>
        <p:spPr/>
        <p:txBody>
          <a:bodyPr/>
          <a:lstStyle/>
          <a:p>
            <a:r>
              <a:rPr lang="en-US" dirty="0"/>
              <a:t>Enabling the Primo Research Assistant</a:t>
            </a:r>
            <a:endParaRPr lang="en-NL" dirty="0"/>
          </a:p>
        </p:txBody>
      </p:sp>
      <p:sp>
        <p:nvSpPr>
          <p:cNvPr id="9" name="Slide Number Placeholder 5">
            <a:extLst>
              <a:ext uri="{FF2B5EF4-FFF2-40B4-BE49-F238E27FC236}">
                <a16:creationId xmlns:a16="http://schemas.microsoft.com/office/drawing/2014/main" id="{7B3CF0B7-7779-6880-4D12-030442AFBF8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a:p>
        </p:txBody>
      </p:sp>
      <p:sp>
        <p:nvSpPr>
          <p:cNvPr id="12" name="Rectangle 11">
            <a:extLst>
              <a:ext uri="{FF2B5EF4-FFF2-40B4-BE49-F238E27FC236}">
                <a16:creationId xmlns:a16="http://schemas.microsoft.com/office/drawing/2014/main" id="{A6A8F84C-62B9-6A19-545C-43BA79A92E6E}"/>
              </a:ext>
            </a:extLst>
          </p:cNvPr>
          <p:cNvSpPr/>
          <p:nvPr/>
        </p:nvSpPr>
        <p:spPr>
          <a:xfrm>
            <a:off x="1052085" y="5133953"/>
            <a:ext cx="1953873" cy="37346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E8917502-81C0-B300-40A9-F46CFA12A8A0}"/>
              </a:ext>
            </a:extLst>
          </p:cNvPr>
          <p:cNvSpPr/>
          <p:nvPr/>
        </p:nvSpPr>
        <p:spPr>
          <a:xfrm>
            <a:off x="6217919" y="5133953"/>
            <a:ext cx="2043211" cy="37346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TextBox 13">
            <a:extLst>
              <a:ext uri="{FF2B5EF4-FFF2-40B4-BE49-F238E27FC236}">
                <a16:creationId xmlns:a16="http://schemas.microsoft.com/office/drawing/2014/main" id="{27DAD951-3F72-A958-559E-2990B2995D12}"/>
              </a:ext>
            </a:extLst>
          </p:cNvPr>
          <p:cNvSpPr txBox="1"/>
          <p:nvPr/>
        </p:nvSpPr>
        <p:spPr>
          <a:xfrm>
            <a:off x="8534400" y="2942897"/>
            <a:ext cx="3036892" cy="1292772"/>
          </a:xfrm>
          <a:prstGeom prst="rect">
            <a:avLst/>
          </a:prstGeom>
          <a:solidFill>
            <a:srgbClr val="FFFF00"/>
          </a:solidFill>
          <a:ln>
            <a:solidFill>
              <a:schemeClr val="tx1"/>
            </a:solidFill>
          </a:ln>
        </p:spPr>
        <p:txBody>
          <a:bodyPr wrap="square" rtlCol="0">
            <a:noAutofit/>
          </a:bodyPr>
          <a:lstStyle/>
          <a:p>
            <a:r>
              <a:rPr lang="en-US" sz="1400" dirty="0"/>
              <a:t>We have checked both options</a:t>
            </a:r>
          </a:p>
          <a:p>
            <a:pPr marL="342900" indent="-342900">
              <a:buFont typeface="+mj-lt"/>
              <a:buAutoNum type="arabicPeriod"/>
            </a:pPr>
            <a:r>
              <a:rPr lang="en-US" sz="1400" dirty="0"/>
              <a:t>Enable Research Assistant Using Icon</a:t>
            </a:r>
          </a:p>
          <a:p>
            <a:pPr marL="342900" indent="-342900">
              <a:buFont typeface="+mj-lt"/>
              <a:buAutoNum type="arabicPeriod"/>
            </a:pPr>
            <a:r>
              <a:rPr lang="en-US" sz="1400" dirty="0"/>
              <a:t>Enable Research Assistant Using Widget</a:t>
            </a:r>
          </a:p>
        </p:txBody>
      </p:sp>
    </p:spTree>
    <p:extLst>
      <p:ext uri="{BB962C8B-B14F-4D97-AF65-F5344CB8AC3E}">
        <p14:creationId xmlns:p14="http://schemas.microsoft.com/office/powerpoint/2010/main" val="217789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A748-A46F-93EE-07D5-AC03F8A2EF3A}"/>
            </a:ext>
          </a:extLst>
        </p:cNvPr>
        <p:cNvGrpSpPr/>
        <p:nvPr/>
      </p:nvGrpSpPr>
      <p:grpSpPr>
        <a:xfrm>
          <a:off x="0" y="0"/>
          <a:ext cx="0" cy="0"/>
          <a:chOff x="0" y="0"/>
          <a:chExt cx="0" cy="0"/>
        </a:xfrm>
      </p:grpSpPr>
      <p:sp>
        <p:nvSpPr>
          <p:cNvPr id="83" name="Text Placeholder 82">
            <a:extLst>
              <a:ext uri="{FF2B5EF4-FFF2-40B4-BE49-F238E27FC236}">
                <a16:creationId xmlns:a16="http://schemas.microsoft.com/office/drawing/2014/main" id="{F0294359-3E2F-0A3C-A52E-656D77D04D91}"/>
              </a:ext>
            </a:extLst>
          </p:cNvPr>
          <p:cNvSpPr>
            <a:spLocks noGrp="1"/>
          </p:cNvSpPr>
          <p:nvPr>
            <p:ph type="body" sz="quarter" idx="21"/>
          </p:nvPr>
        </p:nvSpPr>
        <p:spPr/>
        <p:txBody>
          <a:bodyPr/>
          <a:lstStyle/>
          <a:p>
            <a:r>
              <a:rPr lang="en-IN"/>
              <a:t>Agenda</a:t>
            </a:r>
          </a:p>
        </p:txBody>
      </p:sp>
      <p:sp>
        <p:nvSpPr>
          <p:cNvPr id="2" name="Text Placeholder 4">
            <a:extLst>
              <a:ext uri="{FF2B5EF4-FFF2-40B4-BE49-F238E27FC236}">
                <a16:creationId xmlns:a16="http://schemas.microsoft.com/office/drawing/2014/main" id="{E49D7228-C46C-B8B4-351E-042E5C34BC7A}"/>
              </a:ext>
            </a:extLst>
          </p:cNvPr>
          <p:cNvSpPr txBox="1">
            <a:spLocks/>
          </p:cNvSpPr>
          <p:nvPr/>
        </p:nvSpPr>
        <p:spPr>
          <a:xfrm>
            <a:off x="4484729" y="703134"/>
            <a:ext cx="7521969" cy="5089376"/>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dirty="0"/>
              <a:t>Introduction</a:t>
            </a:r>
          </a:p>
          <a:p>
            <a:pPr lvl="1">
              <a:buFont typeface="Arial" panose="020B0604020202020204" pitchFamily="34" charset="0"/>
              <a:buChar char="•"/>
            </a:pPr>
            <a:r>
              <a:rPr lang="en-US" dirty="0"/>
              <a:t>Enabling the Primo Research Assistant</a:t>
            </a:r>
          </a:p>
          <a:p>
            <a:pPr lvl="1">
              <a:buFont typeface="Arial" panose="020B0604020202020204" pitchFamily="34" charset="0"/>
              <a:buChar char="•"/>
            </a:pPr>
            <a:r>
              <a:rPr lang="en-US" dirty="0"/>
              <a:t>Relocating and renaming the Primo Research Assistant</a:t>
            </a:r>
          </a:p>
          <a:p>
            <a:pPr lvl="1">
              <a:buFont typeface="Arial" panose="020B0604020202020204" pitchFamily="34" charset="0"/>
              <a:buChar char="•"/>
            </a:pPr>
            <a:r>
              <a:rPr lang="en-US" dirty="0"/>
              <a:t>The Primo Research Assistant interface</a:t>
            </a:r>
            <a:endParaRPr lang="en-NL" dirty="0"/>
          </a:p>
          <a:p>
            <a:pPr lvl="1">
              <a:buFont typeface="Arial" panose="020B0604020202020204" pitchFamily="34" charset="0"/>
              <a:buChar char="•"/>
            </a:pPr>
            <a:r>
              <a:rPr lang="en-US" dirty="0"/>
              <a:t>An example using the Primo Research Assistant </a:t>
            </a:r>
          </a:p>
          <a:p>
            <a:pPr lvl="1">
              <a:buFont typeface="Arial" panose="020B0604020202020204" pitchFamily="34" charset="0"/>
              <a:buChar char="•"/>
            </a:pPr>
            <a:r>
              <a:rPr lang="en-US" dirty="0"/>
              <a:t>Asking Primo Assistant in a language other than English</a:t>
            </a:r>
          </a:p>
          <a:p>
            <a:pPr lvl="1">
              <a:buFont typeface="Arial" panose="020B0604020202020204" pitchFamily="34" charset="0"/>
              <a:buChar char="•"/>
            </a:pPr>
            <a:r>
              <a:rPr lang="en-US" dirty="0"/>
              <a:t>An example in the user's native language (not English) (example 1 of 5)</a:t>
            </a:r>
          </a:p>
          <a:p>
            <a:pPr lvl="1">
              <a:buFont typeface="Arial" panose="020B0604020202020204" pitchFamily="34" charset="0"/>
              <a:buChar char="•"/>
            </a:pPr>
            <a:r>
              <a:rPr lang="en-US" dirty="0"/>
              <a:t>An example in the user's native language (not English) (example 2 of 5)</a:t>
            </a:r>
          </a:p>
          <a:p>
            <a:pPr lvl="1">
              <a:buFont typeface="Arial" panose="020B0604020202020204" pitchFamily="34" charset="0"/>
              <a:buChar char="•"/>
            </a:pPr>
            <a:r>
              <a:rPr lang="en-US" dirty="0"/>
              <a:t>An example in the user's native language (not English) (example 3 of 5)</a:t>
            </a:r>
          </a:p>
          <a:p>
            <a:pPr lvl="1">
              <a:buFont typeface="Arial" panose="020B0604020202020204" pitchFamily="34" charset="0"/>
              <a:buChar char="•"/>
            </a:pPr>
            <a:r>
              <a:rPr lang="en-US" dirty="0"/>
              <a:t>An example in the user's native language (not English) (example 4 of 5)</a:t>
            </a:r>
          </a:p>
          <a:p>
            <a:pPr lvl="1">
              <a:buFont typeface="Arial" panose="020B0604020202020204" pitchFamily="34" charset="0"/>
              <a:buChar char="•"/>
            </a:pPr>
            <a:r>
              <a:rPr lang="en-US" dirty="0"/>
              <a:t>An example in the user's native language (not English) (example 5 of 5)</a:t>
            </a:r>
          </a:p>
          <a:p>
            <a:pPr lvl="1">
              <a:buFont typeface="Arial" panose="020B0604020202020204" pitchFamily="34" charset="0"/>
              <a:buChar char="•"/>
            </a:pPr>
            <a:r>
              <a:rPr lang="en-US" dirty="0"/>
              <a:t>The refined search</a:t>
            </a:r>
          </a:p>
          <a:p>
            <a:pPr lvl="1">
              <a:buFont typeface="Arial" panose="020B0604020202020204" pitchFamily="34" charset="0"/>
              <a:buChar char="•"/>
            </a:pPr>
            <a:r>
              <a:rPr lang="en-US" dirty="0"/>
              <a:t>Copying results to an external application</a:t>
            </a:r>
          </a:p>
          <a:p>
            <a:pPr lvl="1">
              <a:buFont typeface="Arial" panose="020B0604020202020204" pitchFamily="34" charset="0"/>
              <a:buChar char="•"/>
            </a:pPr>
            <a:r>
              <a:rPr lang="en-US" dirty="0"/>
              <a:t>Reporting on Primo Research Assistant usage via Mixpanel</a:t>
            </a:r>
          </a:p>
        </p:txBody>
      </p:sp>
    </p:spTree>
    <p:extLst>
      <p:ext uri="{BB962C8B-B14F-4D97-AF65-F5344CB8AC3E}">
        <p14:creationId xmlns:p14="http://schemas.microsoft.com/office/powerpoint/2010/main" val="3114946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B1B02-0A99-A386-0C30-2B592A46F46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B0D8EDC-B82D-39D7-2BF1-CFB06D6D1923}"/>
              </a:ext>
            </a:extLst>
          </p:cNvPr>
          <p:cNvPicPr>
            <a:picLocks noChangeAspect="1"/>
          </p:cNvPicPr>
          <p:nvPr/>
        </p:nvPicPr>
        <p:blipFill>
          <a:blip r:embed="rId2"/>
          <a:stretch>
            <a:fillRect/>
          </a:stretch>
        </p:blipFill>
        <p:spPr>
          <a:xfrm>
            <a:off x="0" y="845041"/>
            <a:ext cx="12192000" cy="5441178"/>
          </a:xfrm>
          <a:prstGeom prst="rect">
            <a:avLst/>
          </a:prstGeom>
          <a:ln>
            <a:solidFill>
              <a:schemeClr val="tx1"/>
            </a:solidFill>
          </a:ln>
        </p:spPr>
      </p:pic>
      <p:sp>
        <p:nvSpPr>
          <p:cNvPr id="10" name="Title 9">
            <a:extLst>
              <a:ext uri="{FF2B5EF4-FFF2-40B4-BE49-F238E27FC236}">
                <a16:creationId xmlns:a16="http://schemas.microsoft.com/office/drawing/2014/main" id="{7DB5A56E-F276-3E41-F7B8-FE8E8EF852A1}"/>
              </a:ext>
            </a:extLst>
          </p:cNvPr>
          <p:cNvSpPr>
            <a:spLocks noGrp="1"/>
          </p:cNvSpPr>
          <p:nvPr>
            <p:ph type="title"/>
          </p:nvPr>
        </p:nvSpPr>
        <p:spPr/>
        <p:txBody>
          <a:bodyPr/>
          <a:lstStyle/>
          <a:p>
            <a:r>
              <a:rPr lang="en-US" dirty="0"/>
              <a:t>Enabling the Primo Research Assistant</a:t>
            </a:r>
            <a:endParaRPr lang="en-NL" dirty="0"/>
          </a:p>
        </p:txBody>
      </p:sp>
      <p:sp>
        <p:nvSpPr>
          <p:cNvPr id="9" name="Slide Number Placeholder 5">
            <a:extLst>
              <a:ext uri="{FF2B5EF4-FFF2-40B4-BE49-F238E27FC236}">
                <a16:creationId xmlns:a16="http://schemas.microsoft.com/office/drawing/2014/main" id="{687304DA-C666-9EAE-E4DF-319CEBC7694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a:p>
        </p:txBody>
      </p:sp>
      <p:sp>
        <p:nvSpPr>
          <p:cNvPr id="12" name="TextBox 11">
            <a:extLst>
              <a:ext uri="{FF2B5EF4-FFF2-40B4-BE49-F238E27FC236}">
                <a16:creationId xmlns:a16="http://schemas.microsoft.com/office/drawing/2014/main" id="{FEA15173-0496-265A-8386-C1CC5786DAB8}"/>
              </a:ext>
            </a:extLst>
          </p:cNvPr>
          <p:cNvSpPr txBox="1"/>
          <p:nvPr/>
        </p:nvSpPr>
        <p:spPr>
          <a:xfrm>
            <a:off x="3584027" y="1412991"/>
            <a:ext cx="4056993" cy="583975"/>
          </a:xfrm>
          <a:prstGeom prst="rect">
            <a:avLst/>
          </a:prstGeom>
          <a:solidFill>
            <a:srgbClr val="FFFF00"/>
          </a:solidFill>
          <a:ln>
            <a:solidFill>
              <a:schemeClr val="accent2"/>
            </a:solidFill>
          </a:ln>
        </p:spPr>
        <p:txBody>
          <a:bodyPr wrap="square" rtlCol="0">
            <a:noAutofit/>
          </a:bodyPr>
          <a:lstStyle/>
          <a:p>
            <a:r>
              <a:rPr lang="en-US" sz="1400" dirty="0"/>
              <a:t>Link appears in the menu because we have selected “Enable Research Assistant Using Icon”</a:t>
            </a:r>
          </a:p>
        </p:txBody>
      </p:sp>
      <p:sp>
        <p:nvSpPr>
          <p:cNvPr id="7" name="Rectangle 6">
            <a:extLst>
              <a:ext uri="{FF2B5EF4-FFF2-40B4-BE49-F238E27FC236}">
                <a16:creationId xmlns:a16="http://schemas.microsoft.com/office/drawing/2014/main" id="{2791D1CA-B1B1-CAE3-73A1-F6C12C190AA9}"/>
              </a:ext>
            </a:extLst>
          </p:cNvPr>
          <p:cNvSpPr/>
          <p:nvPr/>
        </p:nvSpPr>
        <p:spPr>
          <a:xfrm>
            <a:off x="1131973" y="845041"/>
            <a:ext cx="1432551" cy="4162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13" name="Straight Arrow Connector 12">
            <a:extLst>
              <a:ext uri="{FF2B5EF4-FFF2-40B4-BE49-F238E27FC236}">
                <a16:creationId xmlns:a16="http://schemas.microsoft.com/office/drawing/2014/main" id="{C5E7BE7B-8268-6748-2AE9-E91384254219}"/>
              </a:ext>
            </a:extLst>
          </p:cNvPr>
          <p:cNvCxnSpPr>
            <a:cxnSpLocks/>
          </p:cNvCxnSpPr>
          <p:nvPr/>
        </p:nvCxnSpPr>
        <p:spPr>
          <a:xfrm flipH="1" flipV="1">
            <a:off x="2564524" y="1211902"/>
            <a:ext cx="1019504" cy="3015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E48D73B-99FB-AA87-D7C4-AB0D92CBCB3F}"/>
              </a:ext>
            </a:extLst>
          </p:cNvPr>
          <p:cNvSpPr/>
          <p:nvPr/>
        </p:nvSpPr>
        <p:spPr>
          <a:xfrm>
            <a:off x="11787292" y="2853732"/>
            <a:ext cx="404708" cy="124530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7" name="TextBox 16">
            <a:extLst>
              <a:ext uri="{FF2B5EF4-FFF2-40B4-BE49-F238E27FC236}">
                <a16:creationId xmlns:a16="http://schemas.microsoft.com/office/drawing/2014/main" id="{5136730C-6622-D610-A76E-0DB9BD70B31A}"/>
              </a:ext>
            </a:extLst>
          </p:cNvPr>
          <p:cNvSpPr txBox="1"/>
          <p:nvPr/>
        </p:nvSpPr>
        <p:spPr>
          <a:xfrm>
            <a:off x="6947337" y="4250785"/>
            <a:ext cx="4056993" cy="846732"/>
          </a:xfrm>
          <a:prstGeom prst="rect">
            <a:avLst/>
          </a:prstGeom>
          <a:solidFill>
            <a:srgbClr val="FFFF00"/>
          </a:solidFill>
          <a:ln>
            <a:solidFill>
              <a:schemeClr val="accent2"/>
            </a:solidFill>
          </a:ln>
        </p:spPr>
        <p:txBody>
          <a:bodyPr wrap="square" rtlCol="0">
            <a:noAutofit/>
          </a:bodyPr>
          <a:lstStyle/>
          <a:p>
            <a:r>
              <a:rPr lang="en-US" sz="1400" dirty="0"/>
              <a:t>Link appears in the brief results page because we have selected “Enable Research Assistant Using Widget”</a:t>
            </a:r>
          </a:p>
        </p:txBody>
      </p:sp>
      <p:cxnSp>
        <p:nvCxnSpPr>
          <p:cNvPr id="18" name="Straight Arrow Connector 17">
            <a:extLst>
              <a:ext uri="{FF2B5EF4-FFF2-40B4-BE49-F238E27FC236}">
                <a16:creationId xmlns:a16="http://schemas.microsoft.com/office/drawing/2014/main" id="{AB9E5B79-0846-CF30-B75F-69E204E65A9B}"/>
              </a:ext>
            </a:extLst>
          </p:cNvPr>
          <p:cNvCxnSpPr>
            <a:cxnSpLocks/>
          </p:cNvCxnSpPr>
          <p:nvPr/>
        </p:nvCxnSpPr>
        <p:spPr>
          <a:xfrm flipV="1">
            <a:off x="11004330" y="3859580"/>
            <a:ext cx="674962" cy="3912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940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Renaming and relocating the Primo Research Assistant</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21</a:t>
            </a:fld>
            <a:endParaRPr lang="en-GB" dirty="0"/>
          </a:p>
        </p:txBody>
      </p:sp>
    </p:spTree>
    <p:extLst>
      <p:ext uri="{BB962C8B-B14F-4D97-AF65-F5344CB8AC3E}">
        <p14:creationId xmlns:p14="http://schemas.microsoft.com/office/powerpoint/2010/main" val="300964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6050F-33DB-2FFA-2FF8-0BD38B04FD1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1BEC1D5-E20F-F1C9-21BE-1DFB1A57BE9D}"/>
              </a:ext>
            </a:extLst>
          </p:cNvPr>
          <p:cNvSpPr>
            <a:spLocks noGrp="1"/>
          </p:cNvSpPr>
          <p:nvPr>
            <p:ph type="title"/>
          </p:nvPr>
        </p:nvSpPr>
        <p:spPr/>
        <p:txBody>
          <a:bodyPr/>
          <a:lstStyle/>
          <a:p>
            <a:r>
              <a:rPr lang="en-US" dirty="0"/>
              <a:t>Renaming and relocating the Primo Research Assistant</a:t>
            </a:r>
            <a:endParaRPr lang="en-US" dirty="0">
              <a:effectLst/>
            </a:endParaRPr>
          </a:p>
        </p:txBody>
      </p:sp>
      <p:sp>
        <p:nvSpPr>
          <p:cNvPr id="9" name="Slide Number Placeholder 5">
            <a:extLst>
              <a:ext uri="{FF2B5EF4-FFF2-40B4-BE49-F238E27FC236}">
                <a16:creationId xmlns:a16="http://schemas.microsoft.com/office/drawing/2014/main" id="{5DA54B73-5741-BE63-05AC-8F68E5055E2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22</a:t>
            </a:fld>
            <a:endParaRPr lang="en-GB"/>
          </a:p>
        </p:txBody>
      </p:sp>
      <p:sp>
        <p:nvSpPr>
          <p:cNvPr id="11" name="Content Placeholder 10">
            <a:extLst>
              <a:ext uri="{FF2B5EF4-FFF2-40B4-BE49-F238E27FC236}">
                <a16:creationId xmlns:a16="http://schemas.microsoft.com/office/drawing/2014/main" id="{3EF63B6A-EDF7-EEB6-11A0-EDD0DE653D9A}"/>
              </a:ext>
            </a:extLst>
          </p:cNvPr>
          <p:cNvSpPr>
            <a:spLocks noGrp="1"/>
          </p:cNvSpPr>
          <p:nvPr>
            <p:ph sz="quarter" idx="13"/>
          </p:nvPr>
        </p:nvSpPr>
        <p:spPr>
          <a:xfrm>
            <a:off x="370663" y="1131351"/>
            <a:ext cx="11335783" cy="3054569"/>
          </a:xfrm>
        </p:spPr>
        <p:txBody>
          <a:bodyPr/>
          <a:lstStyle/>
          <a:p>
            <a:r>
              <a:rPr lang="en-US" sz="2000" dirty="0"/>
              <a:t>The link which appears on top when the “Enable Research Assistant Using Icon” is enabled can be </a:t>
            </a:r>
          </a:p>
          <a:p>
            <a:pPr lvl="1"/>
            <a:r>
              <a:rPr lang="en-US" sz="2000" dirty="0"/>
              <a:t>Put in a different place in the list of links</a:t>
            </a:r>
          </a:p>
          <a:p>
            <a:pPr lvl="1"/>
            <a:r>
              <a:rPr lang="en-US" sz="2000" dirty="0"/>
              <a:t>Renamed</a:t>
            </a:r>
          </a:p>
          <a:p>
            <a:r>
              <a:rPr lang="en-US" sz="2000" dirty="0"/>
              <a:t>Note that renaming the “Research Assistant” renames it in both the link on top and on the widget on the side.</a:t>
            </a:r>
          </a:p>
          <a:p>
            <a:r>
              <a:rPr lang="en-US" sz="2000" dirty="0"/>
              <a:t>In the “General” tab of the Primo View we have “Enable Research Assistant Using Icon” and “Enable Research Assistant Using Widget” enabled </a:t>
            </a:r>
          </a:p>
          <a:p>
            <a:endParaRPr lang="en-US" sz="2000" dirty="0"/>
          </a:p>
        </p:txBody>
      </p:sp>
      <p:pic>
        <p:nvPicPr>
          <p:cNvPr id="3" name="Picture 2">
            <a:extLst>
              <a:ext uri="{FF2B5EF4-FFF2-40B4-BE49-F238E27FC236}">
                <a16:creationId xmlns:a16="http://schemas.microsoft.com/office/drawing/2014/main" id="{E927F496-EAA1-6BC5-7A55-D2C8DB78861D}"/>
              </a:ext>
            </a:extLst>
          </p:cNvPr>
          <p:cNvPicPr>
            <a:picLocks noChangeAspect="1"/>
          </p:cNvPicPr>
          <p:nvPr/>
        </p:nvPicPr>
        <p:blipFill>
          <a:blip r:embed="rId2"/>
          <a:stretch>
            <a:fillRect/>
          </a:stretch>
        </p:blipFill>
        <p:spPr>
          <a:xfrm>
            <a:off x="0" y="4323178"/>
            <a:ext cx="12192000" cy="1361243"/>
          </a:xfrm>
          <a:prstGeom prst="rect">
            <a:avLst/>
          </a:prstGeom>
          <a:ln>
            <a:solidFill>
              <a:schemeClr val="tx1"/>
            </a:solidFill>
          </a:ln>
        </p:spPr>
      </p:pic>
      <p:sp>
        <p:nvSpPr>
          <p:cNvPr id="4" name="Rectangle 3">
            <a:extLst>
              <a:ext uri="{FF2B5EF4-FFF2-40B4-BE49-F238E27FC236}">
                <a16:creationId xmlns:a16="http://schemas.microsoft.com/office/drawing/2014/main" id="{2E19CF5F-8222-5CF7-9543-7025BDD7B0ED}"/>
              </a:ext>
            </a:extLst>
          </p:cNvPr>
          <p:cNvSpPr/>
          <p:nvPr/>
        </p:nvSpPr>
        <p:spPr>
          <a:xfrm>
            <a:off x="6339840" y="4602480"/>
            <a:ext cx="2235200" cy="4368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9843C154-058D-741B-6773-5DF8C4EB3C34}"/>
              </a:ext>
            </a:extLst>
          </p:cNvPr>
          <p:cNvSpPr/>
          <p:nvPr/>
        </p:nvSpPr>
        <p:spPr>
          <a:xfrm>
            <a:off x="193040" y="4927600"/>
            <a:ext cx="2235200" cy="4368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816778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AEC3A-BCB3-9A2F-D9B1-3F924755850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B89CB3B-B3A8-1667-B773-F7E090FE0F77}"/>
              </a:ext>
            </a:extLst>
          </p:cNvPr>
          <p:cNvPicPr>
            <a:picLocks noChangeAspect="1"/>
          </p:cNvPicPr>
          <p:nvPr/>
        </p:nvPicPr>
        <p:blipFill>
          <a:blip r:embed="rId2"/>
          <a:stretch>
            <a:fillRect/>
          </a:stretch>
        </p:blipFill>
        <p:spPr>
          <a:xfrm>
            <a:off x="0" y="1884360"/>
            <a:ext cx="12192000" cy="4024000"/>
          </a:xfrm>
          <a:prstGeom prst="rect">
            <a:avLst/>
          </a:prstGeom>
          <a:ln>
            <a:solidFill>
              <a:schemeClr val="tx1"/>
            </a:solidFill>
          </a:ln>
        </p:spPr>
      </p:pic>
      <p:sp>
        <p:nvSpPr>
          <p:cNvPr id="10" name="Title 9">
            <a:extLst>
              <a:ext uri="{FF2B5EF4-FFF2-40B4-BE49-F238E27FC236}">
                <a16:creationId xmlns:a16="http://schemas.microsoft.com/office/drawing/2014/main" id="{B63C2FBE-862E-277C-70F4-595E99593EC6}"/>
              </a:ext>
            </a:extLst>
          </p:cNvPr>
          <p:cNvSpPr>
            <a:spLocks noGrp="1"/>
          </p:cNvSpPr>
          <p:nvPr>
            <p:ph type="title"/>
          </p:nvPr>
        </p:nvSpPr>
        <p:spPr/>
        <p:txBody>
          <a:bodyPr/>
          <a:lstStyle/>
          <a:p>
            <a:r>
              <a:rPr lang="en-US" dirty="0"/>
              <a:t>Renaming and relocating the Primo Research Assistant</a:t>
            </a:r>
            <a:endParaRPr lang="en-NL" dirty="0"/>
          </a:p>
        </p:txBody>
      </p:sp>
      <p:sp>
        <p:nvSpPr>
          <p:cNvPr id="9" name="Slide Number Placeholder 5">
            <a:extLst>
              <a:ext uri="{FF2B5EF4-FFF2-40B4-BE49-F238E27FC236}">
                <a16:creationId xmlns:a16="http://schemas.microsoft.com/office/drawing/2014/main" id="{B4B079B4-2286-D126-8894-6E64AF2E180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23</a:t>
            </a:fld>
            <a:endParaRPr lang="en-GB"/>
          </a:p>
        </p:txBody>
      </p:sp>
      <p:sp>
        <p:nvSpPr>
          <p:cNvPr id="11" name="Content Placeholder 10">
            <a:extLst>
              <a:ext uri="{FF2B5EF4-FFF2-40B4-BE49-F238E27FC236}">
                <a16:creationId xmlns:a16="http://schemas.microsoft.com/office/drawing/2014/main" id="{3610FA1C-F786-B066-00C4-4A3557262DCB}"/>
              </a:ext>
            </a:extLst>
          </p:cNvPr>
          <p:cNvSpPr>
            <a:spLocks noGrp="1"/>
          </p:cNvSpPr>
          <p:nvPr>
            <p:ph sz="quarter" idx="13"/>
          </p:nvPr>
        </p:nvSpPr>
        <p:spPr>
          <a:xfrm>
            <a:off x="370663" y="1131351"/>
            <a:ext cx="11335783" cy="2150329"/>
          </a:xfrm>
        </p:spPr>
        <p:txBody>
          <a:bodyPr/>
          <a:lstStyle/>
          <a:p>
            <a:r>
              <a:rPr lang="en-US" sz="2000" dirty="0"/>
              <a:t>In the “Links” tab of the Primo View the Research Assistant appears as the second link and is called “Research Assistant”</a:t>
            </a:r>
          </a:p>
          <a:p>
            <a:endParaRPr lang="en-US" sz="2000" dirty="0"/>
          </a:p>
        </p:txBody>
      </p:sp>
      <p:sp>
        <p:nvSpPr>
          <p:cNvPr id="4" name="Rectangle 3">
            <a:extLst>
              <a:ext uri="{FF2B5EF4-FFF2-40B4-BE49-F238E27FC236}">
                <a16:creationId xmlns:a16="http://schemas.microsoft.com/office/drawing/2014/main" id="{63DE32DD-4741-30D1-2055-534C2DD59629}"/>
              </a:ext>
            </a:extLst>
          </p:cNvPr>
          <p:cNvSpPr/>
          <p:nvPr/>
        </p:nvSpPr>
        <p:spPr>
          <a:xfrm>
            <a:off x="792480" y="2377440"/>
            <a:ext cx="792480" cy="386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4B1F2CBA-135B-1AF9-3905-2371CD642D22}"/>
              </a:ext>
            </a:extLst>
          </p:cNvPr>
          <p:cNvSpPr/>
          <p:nvPr/>
        </p:nvSpPr>
        <p:spPr>
          <a:xfrm>
            <a:off x="335208" y="4023360"/>
            <a:ext cx="2042232" cy="386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17BEACB4-40B0-DF0E-9AC5-28D1072B530F}"/>
              </a:ext>
            </a:extLst>
          </p:cNvPr>
          <p:cNvSpPr/>
          <p:nvPr/>
        </p:nvSpPr>
        <p:spPr>
          <a:xfrm>
            <a:off x="2377368" y="4023360"/>
            <a:ext cx="2042232" cy="386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703008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66649-F869-BAB8-E5FE-29B42426DE4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04F07D-0C34-CE84-3CE7-970A7376979B}"/>
              </a:ext>
            </a:extLst>
          </p:cNvPr>
          <p:cNvPicPr>
            <a:picLocks noChangeAspect="1"/>
          </p:cNvPicPr>
          <p:nvPr/>
        </p:nvPicPr>
        <p:blipFill>
          <a:blip r:embed="rId2"/>
          <a:stretch>
            <a:fillRect/>
          </a:stretch>
        </p:blipFill>
        <p:spPr>
          <a:xfrm>
            <a:off x="0" y="1687959"/>
            <a:ext cx="12192000" cy="4660394"/>
          </a:xfrm>
          <a:prstGeom prst="rect">
            <a:avLst/>
          </a:prstGeom>
          <a:ln>
            <a:solidFill>
              <a:schemeClr val="tx1"/>
            </a:solidFill>
          </a:ln>
        </p:spPr>
      </p:pic>
      <p:sp>
        <p:nvSpPr>
          <p:cNvPr id="10" name="Title 9">
            <a:extLst>
              <a:ext uri="{FF2B5EF4-FFF2-40B4-BE49-F238E27FC236}">
                <a16:creationId xmlns:a16="http://schemas.microsoft.com/office/drawing/2014/main" id="{0772E6E4-D6B3-6BF4-31AB-F2AFD4A7C1FC}"/>
              </a:ext>
            </a:extLst>
          </p:cNvPr>
          <p:cNvSpPr>
            <a:spLocks noGrp="1"/>
          </p:cNvSpPr>
          <p:nvPr>
            <p:ph type="title"/>
          </p:nvPr>
        </p:nvSpPr>
        <p:spPr/>
        <p:txBody>
          <a:bodyPr/>
          <a:lstStyle/>
          <a:p>
            <a:r>
              <a:rPr lang="en-US" dirty="0"/>
              <a:t>Renaming and relocating the Primo Research Assistant</a:t>
            </a:r>
            <a:endParaRPr lang="en-NL" dirty="0"/>
          </a:p>
        </p:txBody>
      </p:sp>
      <p:sp>
        <p:nvSpPr>
          <p:cNvPr id="9" name="Slide Number Placeholder 5">
            <a:extLst>
              <a:ext uri="{FF2B5EF4-FFF2-40B4-BE49-F238E27FC236}">
                <a16:creationId xmlns:a16="http://schemas.microsoft.com/office/drawing/2014/main" id="{8C700EBB-F317-6D0C-0FD3-CF61FBB99F1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24</a:t>
            </a:fld>
            <a:endParaRPr lang="en-GB"/>
          </a:p>
        </p:txBody>
      </p:sp>
      <p:sp>
        <p:nvSpPr>
          <p:cNvPr id="11" name="Content Placeholder 10">
            <a:extLst>
              <a:ext uri="{FF2B5EF4-FFF2-40B4-BE49-F238E27FC236}">
                <a16:creationId xmlns:a16="http://schemas.microsoft.com/office/drawing/2014/main" id="{E3C91959-0170-038F-4F18-344B6346BE84}"/>
              </a:ext>
            </a:extLst>
          </p:cNvPr>
          <p:cNvSpPr>
            <a:spLocks noGrp="1"/>
          </p:cNvSpPr>
          <p:nvPr>
            <p:ph sz="quarter" idx="13"/>
          </p:nvPr>
        </p:nvSpPr>
        <p:spPr>
          <a:xfrm>
            <a:off x="370663" y="1131351"/>
            <a:ext cx="11335783" cy="2150329"/>
          </a:xfrm>
        </p:spPr>
        <p:txBody>
          <a:bodyPr/>
          <a:lstStyle/>
          <a:p>
            <a:r>
              <a:rPr lang="en-US" sz="2000" dirty="0"/>
              <a:t>Therefore, in Primo it appears as the second link and is called “Research Assistant”</a:t>
            </a:r>
          </a:p>
          <a:p>
            <a:endParaRPr lang="en-US" sz="2000" dirty="0"/>
          </a:p>
        </p:txBody>
      </p:sp>
      <p:sp>
        <p:nvSpPr>
          <p:cNvPr id="7" name="Rectangle 6">
            <a:extLst>
              <a:ext uri="{FF2B5EF4-FFF2-40B4-BE49-F238E27FC236}">
                <a16:creationId xmlns:a16="http://schemas.microsoft.com/office/drawing/2014/main" id="{1CF5234B-C9DE-033D-1322-38C5876ED7D9}"/>
              </a:ext>
            </a:extLst>
          </p:cNvPr>
          <p:cNvSpPr/>
          <p:nvPr/>
        </p:nvSpPr>
        <p:spPr>
          <a:xfrm>
            <a:off x="2783768" y="1698118"/>
            <a:ext cx="1808552" cy="51676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723491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8B585-5FB5-330E-06C2-95D0A8194A1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D1653FE-E1A5-30C2-19CD-B478BC60AC29}"/>
              </a:ext>
            </a:extLst>
          </p:cNvPr>
          <p:cNvPicPr>
            <a:picLocks noChangeAspect="1"/>
          </p:cNvPicPr>
          <p:nvPr/>
        </p:nvPicPr>
        <p:blipFill>
          <a:blip r:embed="rId2"/>
          <a:stretch>
            <a:fillRect/>
          </a:stretch>
        </p:blipFill>
        <p:spPr>
          <a:xfrm>
            <a:off x="0" y="1775049"/>
            <a:ext cx="12192000" cy="4080063"/>
          </a:xfrm>
          <a:prstGeom prst="rect">
            <a:avLst/>
          </a:prstGeom>
          <a:ln>
            <a:solidFill>
              <a:schemeClr val="tx1"/>
            </a:solidFill>
          </a:ln>
        </p:spPr>
      </p:pic>
      <p:sp>
        <p:nvSpPr>
          <p:cNvPr id="10" name="Title 9">
            <a:extLst>
              <a:ext uri="{FF2B5EF4-FFF2-40B4-BE49-F238E27FC236}">
                <a16:creationId xmlns:a16="http://schemas.microsoft.com/office/drawing/2014/main" id="{B7BB3580-7D36-9B78-FD88-A8E65D89AE7E}"/>
              </a:ext>
            </a:extLst>
          </p:cNvPr>
          <p:cNvSpPr>
            <a:spLocks noGrp="1"/>
          </p:cNvSpPr>
          <p:nvPr>
            <p:ph type="title"/>
          </p:nvPr>
        </p:nvSpPr>
        <p:spPr/>
        <p:txBody>
          <a:bodyPr/>
          <a:lstStyle/>
          <a:p>
            <a:r>
              <a:rPr lang="en-US" dirty="0"/>
              <a:t>Renaming and relocating the Primo Research Assistant</a:t>
            </a:r>
            <a:endParaRPr lang="en-NL" dirty="0"/>
          </a:p>
        </p:txBody>
      </p:sp>
      <p:sp>
        <p:nvSpPr>
          <p:cNvPr id="9" name="Slide Number Placeholder 5">
            <a:extLst>
              <a:ext uri="{FF2B5EF4-FFF2-40B4-BE49-F238E27FC236}">
                <a16:creationId xmlns:a16="http://schemas.microsoft.com/office/drawing/2014/main" id="{F0E2A5EC-0533-F98B-C145-5133BA73FDC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25</a:t>
            </a:fld>
            <a:endParaRPr lang="en-GB"/>
          </a:p>
        </p:txBody>
      </p:sp>
      <p:sp>
        <p:nvSpPr>
          <p:cNvPr id="11" name="Content Placeholder 10">
            <a:extLst>
              <a:ext uri="{FF2B5EF4-FFF2-40B4-BE49-F238E27FC236}">
                <a16:creationId xmlns:a16="http://schemas.microsoft.com/office/drawing/2014/main" id="{BAE90B7E-9C03-82D5-12B4-F99FA60B9CE1}"/>
              </a:ext>
            </a:extLst>
          </p:cNvPr>
          <p:cNvSpPr>
            <a:spLocks noGrp="1"/>
          </p:cNvSpPr>
          <p:nvPr>
            <p:ph sz="quarter" idx="13"/>
          </p:nvPr>
        </p:nvSpPr>
        <p:spPr>
          <a:xfrm>
            <a:off x="370663" y="1131351"/>
            <a:ext cx="11335783" cy="2150329"/>
          </a:xfrm>
        </p:spPr>
        <p:txBody>
          <a:bodyPr/>
          <a:lstStyle/>
          <a:p>
            <a:r>
              <a:rPr lang="en-US" sz="2000" dirty="0"/>
              <a:t>Now we have decided to call it “Research Associate” and put it as the third link</a:t>
            </a:r>
          </a:p>
          <a:p>
            <a:endParaRPr lang="en-US" sz="2000" dirty="0"/>
          </a:p>
        </p:txBody>
      </p:sp>
      <p:sp>
        <p:nvSpPr>
          <p:cNvPr id="7" name="Rectangle 6">
            <a:extLst>
              <a:ext uri="{FF2B5EF4-FFF2-40B4-BE49-F238E27FC236}">
                <a16:creationId xmlns:a16="http://schemas.microsoft.com/office/drawing/2014/main" id="{ED7E2047-579F-B60E-5B27-D1A303836232}"/>
              </a:ext>
            </a:extLst>
          </p:cNvPr>
          <p:cNvSpPr/>
          <p:nvPr/>
        </p:nvSpPr>
        <p:spPr>
          <a:xfrm>
            <a:off x="761928" y="2277239"/>
            <a:ext cx="792552" cy="38468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CB6C3C50-B726-DB85-5F0D-2FE8D38BDC12}"/>
              </a:ext>
            </a:extLst>
          </p:cNvPr>
          <p:cNvSpPr/>
          <p:nvPr/>
        </p:nvSpPr>
        <p:spPr>
          <a:xfrm>
            <a:off x="274248" y="4297680"/>
            <a:ext cx="2042232" cy="386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2412B86F-B95D-A481-6533-673AC5B4C332}"/>
              </a:ext>
            </a:extLst>
          </p:cNvPr>
          <p:cNvSpPr/>
          <p:nvPr/>
        </p:nvSpPr>
        <p:spPr>
          <a:xfrm>
            <a:off x="2316408" y="4297680"/>
            <a:ext cx="2042232" cy="386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TextBox 7">
            <a:extLst>
              <a:ext uri="{FF2B5EF4-FFF2-40B4-BE49-F238E27FC236}">
                <a16:creationId xmlns:a16="http://schemas.microsoft.com/office/drawing/2014/main" id="{F987DD87-CEE6-182F-105A-23919ABA726A}"/>
              </a:ext>
            </a:extLst>
          </p:cNvPr>
          <p:cNvSpPr txBox="1"/>
          <p:nvPr/>
        </p:nvSpPr>
        <p:spPr>
          <a:xfrm>
            <a:off x="4124960" y="5708054"/>
            <a:ext cx="3616960" cy="748249"/>
          </a:xfrm>
          <a:prstGeom prst="rect">
            <a:avLst/>
          </a:prstGeom>
          <a:solidFill>
            <a:srgbClr val="FFFF00"/>
          </a:solidFill>
          <a:ln>
            <a:solidFill>
              <a:schemeClr val="tx1"/>
            </a:solidFill>
          </a:ln>
        </p:spPr>
        <p:txBody>
          <a:bodyPr wrap="square" rtlCol="0">
            <a:noAutofit/>
          </a:bodyPr>
          <a:lstStyle/>
          <a:p>
            <a:pPr algn="l"/>
            <a:r>
              <a:rPr lang="en-US" sz="1400" dirty="0"/>
              <a:t>We moved this to the 3</a:t>
            </a:r>
            <a:r>
              <a:rPr lang="en-US" sz="1400" baseline="30000" dirty="0"/>
              <a:t>rd</a:t>
            </a:r>
            <a:r>
              <a:rPr lang="en-US" sz="1400" dirty="0"/>
              <a:t> position and renamed the label to “Research Associate” instead of “Research Assistant” </a:t>
            </a:r>
          </a:p>
        </p:txBody>
      </p:sp>
      <p:cxnSp>
        <p:nvCxnSpPr>
          <p:cNvPr id="12" name="Straight Arrow Connector 11">
            <a:extLst>
              <a:ext uri="{FF2B5EF4-FFF2-40B4-BE49-F238E27FC236}">
                <a16:creationId xmlns:a16="http://schemas.microsoft.com/office/drawing/2014/main" id="{475C8F34-B2A7-B9E4-0BFA-2412934D914D}"/>
              </a:ext>
            </a:extLst>
          </p:cNvPr>
          <p:cNvCxnSpPr>
            <a:cxnSpLocks/>
          </p:cNvCxnSpPr>
          <p:nvPr/>
        </p:nvCxnSpPr>
        <p:spPr>
          <a:xfrm flipH="1" flipV="1">
            <a:off x="3822286" y="4664316"/>
            <a:ext cx="709074" cy="10623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528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C7C44-5951-B104-88B1-64B44CD1478E}"/>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A0F39A0-2BA3-33B8-CF18-2DFF160C6F9B}"/>
              </a:ext>
            </a:extLst>
          </p:cNvPr>
          <p:cNvPicPr>
            <a:picLocks noChangeAspect="1"/>
          </p:cNvPicPr>
          <p:nvPr/>
        </p:nvPicPr>
        <p:blipFill>
          <a:blip r:embed="rId2"/>
          <a:stretch>
            <a:fillRect/>
          </a:stretch>
        </p:blipFill>
        <p:spPr>
          <a:xfrm>
            <a:off x="0" y="1661969"/>
            <a:ext cx="12192000" cy="3798221"/>
          </a:xfrm>
          <a:prstGeom prst="rect">
            <a:avLst/>
          </a:prstGeom>
          <a:ln>
            <a:solidFill>
              <a:schemeClr val="tx1"/>
            </a:solidFill>
          </a:ln>
        </p:spPr>
      </p:pic>
      <p:sp>
        <p:nvSpPr>
          <p:cNvPr id="10" name="Title 9">
            <a:extLst>
              <a:ext uri="{FF2B5EF4-FFF2-40B4-BE49-F238E27FC236}">
                <a16:creationId xmlns:a16="http://schemas.microsoft.com/office/drawing/2014/main" id="{A5642503-49DF-1321-8D91-D3226BC9BA2D}"/>
              </a:ext>
            </a:extLst>
          </p:cNvPr>
          <p:cNvSpPr>
            <a:spLocks noGrp="1"/>
          </p:cNvSpPr>
          <p:nvPr>
            <p:ph type="title"/>
          </p:nvPr>
        </p:nvSpPr>
        <p:spPr/>
        <p:txBody>
          <a:bodyPr/>
          <a:lstStyle/>
          <a:p>
            <a:r>
              <a:rPr lang="en-US" dirty="0"/>
              <a:t>Renaming and relocating the Primo Research Assistant</a:t>
            </a:r>
            <a:endParaRPr lang="en-NL" dirty="0"/>
          </a:p>
        </p:txBody>
      </p:sp>
      <p:sp>
        <p:nvSpPr>
          <p:cNvPr id="9" name="Slide Number Placeholder 5">
            <a:extLst>
              <a:ext uri="{FF2B5EF4-FFF2-40B4-BE49-F238E27FC236}">
                <a16:creationId xmlns:a16="http://schemas.microsoft.com/office/drawing/2014/main" id="{B39478C1-82B2-A870-EDFA-570EE321F3F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26</a:t>
            </a:fld>
            <a:endParaRPr lang="en-GB"/>
          </a:p>
        </p:txBody>
      </p:sp>
      <p:sp>
        <p:nvSpPr>
          <p:cNvPr id="11" name="Content Placeholder 10">
            <a:extLst>
              <a:ext uri="{FF2B5EF4-FFF2-40B4-BE49-F238E27FC236}">
                <a16:creationId xmlns:a16="http://schemas.microsoft.com/office/drawing/2014/main" id="{DE3DB46F-0FA8-9972-320C-F146F9C5CA79}"/>
              </a:ext>
            </a:extLst>
          </p:cNvPr>
          <p:cNvSpPr>
            <a:spLocks noGrp="1"/>
          </p:cNvSpPr>
          <p:nvPr>
            <p:ph sz="quarter" idx="13"/>
          </p:nvPr>
        </p:nvSpPr>
        <p:spPr>
          <a:xfrm>
            <a:off x="370663" y="1131351"/>
            <a:ext cx="11335783" cy="2150329"/>
          </a:xfrm>
        </p:spPr>
        <p:txBody>
          <a:bodyPr/>
          <a:lstStyle/>
          <a:p>
            <a:r>
              <a:rPr lang="en-US" sz="2000" dirty="0"/>
              <a:t>Now in Primo it appears as “Research Associate” and is the third link</a:t>
            </a:r>
          </a:p>
          <a:p>
            <a:endParaRPr lang="en-US" sz="2000" dirty="0"/>
          </a:p>
        </p:txBody>
      </p:sp>
      <p:sp>
        <p:nvSpPr>
          <p:cNvPr id="7" name="Rectangle 6">
            <a:extLst>
              <a:ext uri="{FF2B5EF4-FFF2-40B4-BE49-F238E27FC236}">
                <a16:creationId xmlns:a16="http://schemas.microsoft.com/office/drawing/2014/main" id="{638176EB-E51A-6A6D-DF42-81D1EF255BC3}"/>
              </a:ext>
            </a:extLst>
          </p:cNvPr>
          <p:cNvSpPr/>
          <p:nvPr/>
        </p:nvSpPr>
        <p:spPr>
          <a:xfrm>
            <a:off x="3535608" y="1682288"/>
            <a:ext cx="1493592" cy="44384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51C09023-DFEB-C65C-20E0-97BBC2D88FDC}"/>
              </a:ext>
            </a:extLst>
          </p:cNvPr>
          <p:cNvSpPr/>
          <p:nvPr/>
        </p:nvSpPr>
        <p:spPr>
          <a:xfrm>
            <a:off x="11787292" y="3576321"/>
            <a:ext cx="404708" cy="131063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TextBox 13">
            <a:extLst>
              <a:ext uri="{FF2B5EF4-FFF2-40B4-BE49-F238E27FC236}">
                <a16:creationId xmlns:a16="http://schemas.microsoft.com/office/drawing/2014/main" id="{03EC9630-6A41-E3AF-669B-B0898B4C0564}"/>
              </a:ext>
            </a:extLst>
          </p:cNvPr>
          <p:cNvSpPr txBox="1"/>
          <p:nvPr/>
        </p:nvSpPr>
        <p:spPr>
          <a:xfrm>
            <a:off x="6390640" y="4978400"/>
            <a:ext cx="4165600" cy="748249"/>
          </a:xfrm>
          <a:prstGeom prst="rect">
            <a:avLst/>
          </a:prstGeom>
          <a:solidFill>
            <a:srgbClr val="FFFF00"/>
          </a:solidFill>
          <a:ln>
            <a:solidFill>
              <a:schemeClr val="tx1"/>
            </a:solidFill>
          </a:ln>
        </p:spPr>
        <p:txBody>
          <a:bodyPr wrap="square" rtlCol="0">
            <a:noAutofit/>
          </a:bodyPr>
          <a:lstStyle/>
          <a:p>
            <a:pPr algn="l"/>
            <a:r>
              <a:rPr lang="en-US" sz="1400" dirty="0"/>
              <a:t>Note that the name of the Widget has also changed according to the value of the label in the “Links Menu” tab of the view configuration</a:t>
            </a:r>
          </a:p>
        </p:txBody>
      </p:sp>
      <p:cxnSp>
        <p:nvCxnSpPr>
          <p:cNvPr id="16" name="Straight Arrow Connector 15">
            <a:extLst>
              <a:ext uri="{FF2B5EF4-FFF2-40B4-BE49-F238E27FC236}">
                <a16:creationId xmlns:a16="http://schemas.microsoft.com/office/drawing/2014/main" id="{728DF9EF-9C6D-7DB0-848E-4B3CCF402F42}"/>
              </a:ext>
            </a:extLst>
          </p:cNvPr>
          <p:cNvCxnSpPr/>
          <p:nvPr/>
        </p:nvCxnSpPr>
        <p:spPr>
          <a:xfrm flipV="1">
            <a:off x="10556240" y="4318000"/>
            <a:ext cx="1150206" cy="6604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555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The Primo Research Assistant interface</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27</a:t>
            </a:fld>
            <a:endParaRPr lang="en-GB" dirty="0"/>
          </a:p>
        </p:txBody>
      </p:sp>
    </p:spTree>
    <p:extLst>
      <p:ext uri="{BB962C8B-B14F-4D97-AF65-F5344CB8AC3E}">
        <p14:creationId xmlns:p14="http://schemas.microsoft.com/office/powerpoint/2010/main" val="749153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5721-3E9D-24AF-2189-CE440E50B2CA}"/>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343BDF3D-833E-5AA4-B7E4-CBE878358ACF}"/>
              </a:ext>
            </a:extLst>
          </p:cNvPr>
          <p:cNvPicPr>
            <a:picLocks noChangeAspect="1"/>
          </p:cNvPicPr>
          <p:nvPr/>
        </p:nvPicPr>
        <p:blipFill>
          <a:blip r:embed="rId2"/>
          <a:stretch>
            <a:fillRect/>
          </a:stretch>
        </p:blipFill>
        <p:spPr>
          <a:xfrm>
            <a:off x="0" y="1586976"/>
            <a:ext cx="12192000" cy="4618768"/>
          </a:xfrm>
          <a:prstGeom prst="rect">
            <a:avLst/>
          </a:prstGeom>
          <a:ln>
            <a:solidFill>
              <a:schemeClr val="tx1"/>
            </a:solidFill>
          </a:ln>
        </p:spPr>
      </p:pic>
      <p:sp>
        <p:nvSpPr>
          <p:cNvPr id="10" name="Title 9">
            <a:extLst>
              <a:ext uri="{FF2B5EF4-FFF2-40B4-BE49-F238E27FC236}">
                <a16:creationId xmlns:a16="http://schemas.microsoft.com/office/drawing/2014/main" id="{7B16B15C-A211-1883-2C2E-25C3EE990B90}"/>
              </a:ext>
            </a:extLst>
          </p:cNvPr>
          <p:cNvSpPr>
            <a:spLocks noGrp="1"/>
          </p:cNvSpPr>
          <p:nvPr>
            <p:ph type="title"/>
          </p:nvPr>
        </p:nvSpPr>
        <p:spPr/>
        <p:txBody>
          <a:bodyPr/>
          <a:lstStyle/>
          <a:p>
            <a:r>
              <a:rPr lang="en-US" dirty="0"/>
              <a:t>The Primo Research Assistant interface</a:t>
            </a:r>
            <a:endParaRPr lang="en-NL" dirty="0"/>
          </a:p>
        </p:txBody>
      </p:sp>
      <p:sp>
        <p:nvSpPr>
          <p:cNvPr id="9" name="Slide Number Placeholder 5">
            <a:extLst>
              <a:ext uri="{FF2B5EF4-FFF2-40B4-BE49-F238E27FC236}">
                <a16:creationId xmlns:a16="http://schemas.microsoft.com/office/drawing/2014/main" id="{F0000D92-1F37-CFDB-6B3B-3A8D0FCE9B9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28</a:t>
            </a:fld>
            <a:endParaRPr lang="en-GB"/>
          </a:p>
        </p:txBody>
      </p:sp>
      <p:sp>
        <p:nvSpPr>
          <p:cNvPr id="11" name="Content Placeholder 10">
            <a:extLst>
              <a:ext uri="{FF2B5EF4-FFF2-40B4-BE49-F238E27FC236}">
                <a16:creationId xmlns:a16="http://schemas.microsoft.com/office/drawing/2014/main" id="{36232A1F-BEE4-99D5-16F0-C8FBFD6F5D3C}"/>
              </a:ext>
            </a:extLst>
          </p:cNvPr>
          <p:cNvSpPr>
            <a:spLocks noGrp="1"/>
          </p:cNvSpPr>
          <p:nvPr>
            <p:ph sz="quarter" idx="13"/>
          </p:nvPr>
        </p:nvSpPr>
        <p:spPr>
          <a:xfrm>
            <a:off x="370663" y="1131352"/>
            <a:ext cx="11335783" cy="494248"/>
          </a:xfrm>
        </p:spPr>
        <p:txBody>
          <a:bodyPr/>
          <a:lstStyle/>
          <a:p>
            <a:r>
              <a:rPr lang="en-US" dirty="0"/>
              <a:t>The left pane. For more information, see </a:t>
            </a:r>
            <a:r>
              <a:rPr lang="en-US" dirty="0">
                <a:hlinkClick r:id="rId3" tooltip="Getting Started with Primo Research Assistant"/>
              </a:rPr>
              <a:t>Primo Research Assistant's Search History</a:t>
            </a:r>
            <a:r>
              <a:rPr lang="en-US" dirty="0"/>
              <a:t>.</a:t>
            </a:r>
          </a:p>
          <a:p>
            <a:endParaRPr lang="en-US" dirty="0"/>
          </a:p>
        </p:txBody>
      </p:sp>
      <p:sp>
        <p:nvSpPr>
          <p:cNvPr id="2" name="Rectangle 1">
            <a:extLst>
              <a:ext uri="{FF2B5EF4-FFF2-40B4-BE49-F238E27FC236}">
                <a16:creationId xmlns:a16="http://schemas.microsoft.com/office/drawing/2014/main" id="{22DB496C-DDDD-252D-3E71-3E9B5C94FF58}"/>
              </a:ext>
            </a:extLst>
          </p:cNvPr>
          <p:cNvSpPr/>
          <p:nvPr/>
        </p:nvSpPr>
        <p:spPr>
          <a:xfrm>
            <a:off x="0" y="1586976"/>
            <a:ext cx="3007360" cy="431635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3" name="TextBox 2">
            <a:extLst>
              <a:ext uri="{FF2B5EF4-FFF2-40B4-BE49-F238E27FC236}">
                <a16:creationId xmlns:a16="http://schemas.microsoft.com/office/drawing/2014/main" id="{982CC0CC-1279-ACD5-0DC5-D161B37BAA80}"/>
              </a:ext>
            </a:extLst>
          </p:cNvPr>
          <p:cNvSpPr txBox="1"/>
          <p:nvPr/>
        </p:nvSpPr>
        <p:spPr>
          <a:xfrm>
            <a:off x="4612640" y="2265680"/>
            <a:ext cx="1747520" cy="568960"/>
          </a:xfrm>
          <a:prstGeom prst="rect">
            <a:avLst/>
          </a:prstGeom>
          <a:solidFill>
            <a:srgbClr val="FFFF00"/>
          </a:solidFill>
          <a:ln>
            <a:solidFill>
              <a:schemeClr val="tx1"/>
            </a:solidFill>
          </a:ln>
        </p:spPr>
        <p:txBody>
          <a:bodyPr wrap="square" rtlCol="0">
            <a:noAutofit/>
          </a:bodyPr>
          <a:lstStyle/>
          <a:p>
            <a:r>
              <a:rPr lang="en-US" sz="1400" dirty="0"/>
              <a:t>Enables users to start a new search</a:t>
            </a:r>
          </a:p>
        </p:txBody>
      </p:sp>
      <p:sp>
        <p:nvSpPr>
          <p:cNvPr id="5" name="TextBox 4">
            <a:extLst>
              <a:ext uri="{FF2B5EF4-FFF2-40B4-BE49-F238E27FC236}">
                <a16:creationId xmlns:a16="http://schemas.microsoft.com/office/drawing/2014/main" id="{DEE26881-0F00-E370-F59A-A2C99F5A2E13}"/>
              </a:ext>
            </a:extLst>
          </p:cNvPr>
          <p:cNvSpPr txBox="1"/>
          <p:nvPr/>
        </p:nvSpPr>
        <p:spPr>
          <a:xfrm>
            <a:off x="4626314" y="3219896"/>
            <a:ext cx="1747520" cy="1189544"/>
          </a:xfrm>
          <a:prstGeom prst="rect">
            <a:avLst/>
          </a:prstGeom>
          <a:solidFill>
            <a:srgbClr val="FFFF00"/>
          </a:solidFill>
          <a:ln>
            <a:solidFill>
              <a:schemeClr val="accent2"/>
            </a:solidFill>
          </a:ln>
        </p:spPr>
        <p:txBody>
          <a:bodyPr wrap="square" rtlCol="0">
            <a:noAutofit/>
          </a:bodyPr>
          <a:lstStyle/>
          <a:p>
            <a:r>
              <a:rPr lang="en-US" sz="1400" dirty="0"/>
              <a:t>Enables users to view previous sessions that may include multiple questions. </a:t>
            </a:r>
          </a:p>
        </p:txBody>
      </p:sp>
      <p:cxnSp>
        <p:nvCxnSpPr>
          <p:cNvPr id="7" name="Straight Arrow Connector 6">
            <a:extLst>
              <a:ext uri="{FF2B5EF4-FFF2-40B4-BE49-F238E27FC236}">
                <a16:creationId xmlns:a16="http://schemas.microsoft.com/office/drawing/2014/main" id="{510D96FB-58F9-FE65-D27F-37D66171B2E3}"/>
              </a:ext>
            </a:extLst>
          </p:cNvPr>
          <p:cNvCxnSpPr>
            <a:cxnSpLocks/>
          </p:cNvCxnSpPr>
          <p:nvPr/>
        </p:nvCxnSpPr>
        <p:spPr>
          <a:xfrm flipH="1" flipV="1">
            <a:off x="1249680" y="2243234"/>
            <a:ext cx="3271520" cy="3272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AE658E2-E6D6-29EC-73A4-6A34E8F84391}"/>
              </a:ext>
            </a:extLst>
          </p:cNvPr>
          <p:cNvCxnSpPr>
            <a:cxnSpLocks/>
            <a:stCxn id="5" idx="1"/>
          </p:cNvCxnSpPr>
          <p:nvPr/>
        </p:nvCxnSpPr>
        <p:spPr>
          <a:xfrm flipH="1" flipV="1">
            <a:off x="2254551" y="3290264"/>
            <a:ext cx="2371763" cy="5244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253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8E162-46FF-E4BA-2D92-13148E58E46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B6D1B70-FBC1-0CBF-C87E-11E27050B631}"/>
              </a:ext>
            </a:extLst>
          </p:cNvPr>
          <p:cNvSpPr>
            <a:spLocks noGrp="1"/>
          </p:cNvSpPr>
          <p:nvPr>
            <p:ph type="title"/>
          </p:nvPr>
        </p:nvSpPr>
        <p:spPr/>
        <p:txBody>
          <a:bodyPr/>
          <a:lstStyle/>
          <a:p>
            <a:r>
              <a:rPr lang="en-US" dirty="0"/>
              <a:t>The Primo Research Assistant interface</a:t>
            </a:r>
            <a:endParaRPr lang="en-NL" dirty="0"/>
          </a:p>
        </p:txBody>
      </p:sp>
      <p:sp>
        <p:nvSpPr>
          <p:cNvPr id="9" name="Slide Number Placeholder 5">
            <a:extLst>
              <a:ext uri="{FF2B5EF4-FFF2-40B4-BE49-F238E27FC236}">
                <a16:creationId xmlns:a16="http://schemas.microsoft.com/office/drawing/2014/main" id="{AAFDB337-3768-F411-93F4-4D150555FF6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29</a:t>
            </a:fld>
            <a:endParaRPr lang="en-GB"/>
          </a:p>
        </p:txBody>
      </p:sp>
      <p:sp>
        <p:nvSpPr>
          <p:cNvPr id="11" name="Content Placeholder 10">
            <a:extLst>
              <a:ext uri="{FF2B5EF4-FFF2-40B4-BE49-F238E27FC236}">
                <a16:creationId xmlns:a16="http://schemas.microsoft.com/office/drawing/2014/main" id="{0C810791-21A4-802C-700F-0239A09207BA}"/>
              </a:ext>
            </a:extLst>
          </p:cNvPr>
          <p:cNvSpPr>
            <a:spLocks noGrp="1"/>
          </p:cNvSpPr>
          <p:nvPr>
            <p:ph sz="quarter" idx="13"/>
          </p:nvPr>
        </p:nvSpPr>
        <p:spPr>
          <a:xfrm>
            <a:off x="370663" y="1131352"/>
            <a:ext cx="11335783" cy="2556728"/>
          </a:xfrm>
        </p:spPr>
        <p:txBody>
          <a:bodyPr/>
          <a:lstStyle/>
          <a:p>
            <a:r>
              <a:rPr lang="en-US" dirty="0"/>
              <a:t>When the </a:t>
            </a:r>
            <a:r>
              <a:rPr lang="en-US" b="1" dirty="0" err="1"/>
              <a:t>save_users_RA_search_history</a:t>
            </a:r>
            <a:r>
              <a:rPr lang="en-US" dirty="0"/>
              <a:t> parameter is set to </a:t>
            </a:r>
            <a:r>
              <a:rPr lang="en-US" b="1" dirty="0"/>
              <a:t>true</a:t>
            </a:r>
            <a:r>
              <a:rPr lang="en-US" dirty="0"/>
              <a:t> (default) on the Discovery Customer Settings page (Configuration &gt; Discovery &gt; Other &gt; Customer Settings), signed-in users can save RA search history between sessions. The search history is categorized as follows:</a:t>
            </a:r>
          </a:p>
          <a:p>
            <a:pPr lvl="1"/>
            <a:r>
              <a:rPr lang="en-US" sz="1800" b="1" dirty="0"/>
              <a:t>Today </a:t>
            </a:r>
            <a:r>
              <a:rPr lang="en-US" sz="1800" dirty="0"/>
              <a:t>– Lists all topics researched on the current day.</a:t>
            </a:r>
          </a:p>
          <a:p>
            <a:pPr lvl="1"/>
            <a:r>
              <a:rPr lang="en-US" sz="1800" b="1" dirty="0"/>
              <a:t>Last </a:t>
            </a:r>
            <a:r>
              <a:rPr lang="en-US" sz="1800" b="1" i="1" dirty="0"/>
              <a:t>&lt;1-7&gt;</a:t>
            </a:r>
            <a:r>
              <a:rPr lang="en-US" sz="1800" b="1" dirty="0"/>
              <a:t> days</a:t>
            </a:r>
            <a:r>
              <a:rPr lang="en-US" sz="1800" dirty="0"/>
              <a:t> – Lists all topics researched in the previous 7 days, excluding topics researched today.</a:t>
            </a:r>
          </a:p>
          <a:p>
            <a:pPr lvl="1"/>
            <a:r>
              <a:rPr lang="en-US" sz="1800" b="1" i="1" dirty="0"/>
              <a:t>&lt;Year&gt;</a:t>
            </a:r>
            <a:r>
              <a:rPr lang="en-US" sz="1800" dirty="0"/>
              <a:t> – Lists all topics researched per year. The current year excludes the last 7 days.</a:t>
            </a:r>
          </a:p>
          <a:p>
            <a:r>
              <a:rPr lang="en-US" dirty="0"/>
              <a:t>We have the parameter set to true</a:t>
            </a:r>
          </a:p>
          <a:p>
            <a:endParaRPr lang="en-US" dirty="0"/>
          </a:p>
        </p:txBody>
      </p:sp>
      <p:pic>
        <p:nvPicPr>
          <p:cNvPr id="6" name="Picture 5">
            <a:extLst>
              <a:ext uri="{FF2B5EF4-FFF2-40B4-BE49-F238E27FC236}">
                <a16:creationId xmlns:a16="http://schemas.microsoft.com/office/drawing/2014/main" id="{80EE5D76-98FC-7354-7065-1B684205C6B8}"/>
              </a:ext>
            </a:extLst>
          </p:cNvPr>
          <p:cNvPicPr>
            <a:picLocks noChangeAspect="1"/>
          </p:cNvPicPr>
          <p:nvPr/>
        </p:nvPicPr>
        <p:blipFill>
          <a:blip r:embed="rId2"/>
          <a:stretch>
            <a:fillRect/>
          </a:stretch>
        </p:blipFill>
        <p:spPr>
          <a:xfrm>
            <a:off x="0" y="3900616"/>
            <a:ext cx="12192000" cy="2064127"/>
          </a:xfrm>
          <a:prstGeom prst="rect">
            <a:avLst/>
          </a:prstGeom>
          <a:ln>
            <a:solidFill>
              <a:schemeClr val="tx1"/>
            </a:solidFill>
          </a:ln>
        </p:spPr>
      </p:pic>
      <p:sp>
        <p:nvSpPr>
          <p:cNvPr id="8" name="Rectangle 7">
            <a:extLst>
              <a:ext uri="{FF2B5EF4-FFF2-40B4-BE49-F238E27FC236}">
                <a16:creationId xmlns:a16="http://schemas.microsoft.com/office/drawing/2014/main" id="{F4DC84EE-03CF-482D-23FA-A0F10FB638F1}"/>
              </a:ext>
            </a:extLst>
          </p:cNvPr>
          <p:cNvSpPr/>
          <p:nvPr/>
        </p:nvSpPr>
        <p:spPr>
          <a:xfrm>
            <a:off x="589280" y="5527040"/>
            <a:ext cx="192024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5CBF4507-6C24-0BFC-CB38-9F8F7DD0A599}"/>
              </a:ext>
            </a:extLst>
          </p:cNvPr>
          <p:cNvSpPr/>
          <p:nvPr/>
        </p:nvSpPr>
        <p:spPr>
          <a:xfrm>
            <a:off x="4602480" y="5527040"/>
            <a:ext cx="50800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672378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Introduction</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a:t>
            </a:fld>
            <a:endParaRPr lang="en-GB" dirty="0"/>
          </a:p>
        </p:txBody>
      </p:sp>
    </p:spTree>
    <p:extLst>
      <p:ext uri="{BB962C8B-B14F-4D97-AF65-F5344CB8AC3E}">
        <p14:creationId xmlns:p14="http://schemas.microsoft.com/office/powerpoint/2010/main" val="1536333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D2C6B-49C6-0A15-1C99-46A226EE44F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F55A890-3FE6-8DC3-FC3D-83CFF419017C}"/>
              </a:ext>
            </a:extLst>
          </p:cNvPr>
          <p:cNvPicPr>
            <a:picLocks noChangeAspect="1"/>
          </p:cNvPicPr>
          <p:nvPr/>
        </p:nvPicPr>
        <p:blipFill>
          <a:blip r:embed="rId2"/>
          <a:stretch>
            <a:fillRect/>
          </a:stretch>
        </p:blipFill>
        <p:spPr>
          <a:xfrm>
            <a:off x="0" y="1696720"/>
            <a:ext cx="12192000" cy="4668580"/>
          </a:xfrm>
          <a:prstGeom prst="rect">
            <a:avLst/>
          </a:prstGeom>
          <a:ln>
            <a:solidFill>
              <a:schemeClr val="tx1"/>
            </a:solidFill>
          </a:ln>
        </p:spPr>
      </p:pic>
      <p:sp>
        <p:nvSpPr>
          <p:cNvPr id="10" name="Title 9">
            <a:extLst>
              <a:ext uri="{FF2B5EF4-FFF2-40B4-BE49-F238E27FC236}">
                <a16:creationId xmlns:a16="http://schemas.microsoft.com/office/drawing/2014/main" id="{16538024-40F3-68FF-C766-5EDEE98C9661}"/>
              </a:ext>
            </a:extLst>
          </p:cNvPr>
          <p:cNvSpPr>
            <a:spLocks noGrp="1"/>
          </p:cNvSpPr>
          <p:nvPr>
            <p:ph type="title"/>
          </p:nvPr>
        </p:nvSpPr>
        <p:spPr/>
        <p:txBody>
          <a:bodyPr/>
          <a:lstStyle/>
          <a:p>
            <a:r>
              <a:rPr lang="en-US" dirty="0"/>
              <a:t>The Primo Research Assistant interface</a:t>
            </a:r>
            <a:endParaRPr lang="en-NL" dirty="0"/>
          </a:p>
        </p:txBody>
      </p:sp>
      <p:sp>
        <p:nvSpPr>
          <p:cNvPr id="9" name="Slide Number Placeholder 5">
            <a:extLst>
              <a:ext uri="{FF2B5EF4-FFF2-40B4-BE49-F238E27FC236}">
                <a16:creationId xmlns:a16="http://schemas.microsoft.com/office/drawing/2014/main" id="{83A5A3DC-467A-9DF4-CF77-C9996746209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30</a:t>
            </a:fld>
            <a:endParaRPr lang="en-GB"/>
          </a:p>
        </p:txBody>
      </p:sp>
      <p:sp>
        <p:nvSpPr>
          <p:cNvPr id="11" name="Content Placeholder 10">
            <a:extLst>
              <a:ext uri="{FF2B5EF4-FFF2-40B4-BE49-F238E27FC236}">
                <a16:creationId xmlns:a16="http://schemas.microsoft.com/office/drawing/2014/main" id="{FE2DF31A-738F-4EC2-2BED-E00DF8CAD7BE}"/>
              </a:ext>
            </a:extLst>
          </p:cNvPr>
          <p:cNvSpPr>
            <a:spLocks noGrp="1"/>
          </p:cNvSpPr>
          <p:nvPr>
            <p:ph sz="quarter" idx="13"/>
          </p:nvPr>
        </p:nvSpPr>
        <p:spPr>
          <a:xfrm>
            <a:off x="370663" y="1131352"/>
            <a:ext cx="11335783" cy="565368"/>
          </a:xfrm>
        </p:spPr>
        <p:txBody>
          <a:bodyPr/>
          <a:lstStyle/>
          <a:p>
            <a:r>
              <a:rPr lang="en-US" dirty="0"/>
              <a:t>Therefore, our search history is divided as follows chronologically</a:t>
            </a:r>
          </a:p>
          <a:p>
            <a:endParaRPr lang="en-US" dirty="0"/>
          </a:p>
        </p:txBody>
      </p:sp>
      <p:sp>
        <p:nvSpPr>
          <p:cNvPr id="8" name="Rectangle 7">
            <a:extLst>
              <a:ext uri="{FF2B5EF4-FFF2-40B4-BE49-F238E27FC236}">
                <a16:creationId xmlns:a16="http://schemas.microsoft.com/office/drawing/2014/main" id="{A6740737-7E6A-3773-18D1-5987A79FBF5A}"/>
              </a:ext>
            </a:extLst>
          </p:cNvPr>
          <p:cNvSpPr/>
          <p:nvPr/>
        </p:nvSpPr>
        <p:spPr>
          <a:xfrm>
            <a:off x="91440" y="2714846"/>
            <a:ext cx="396240" cy="24171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1E7911D0-3B6C-22BF-6B02-1182B9DF59F0}"/>
              </a:ext>
            </a:extLst>
          </p:cNvPr>
          <p:cNvSpPr/>
          <p:nvPr/>
        </p:nvSpPr>
        <p:spPr>
          <a:xfrm>
            <a:off x="91440" y="3379688"/>
            <a:ext cx="50800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105171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7829B-CA05-D938-AE38-1F32F1080F2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B3E0410-9A91-394F-A73D-41AE20EACCB2}"/>
              </a:ext>
            </a:extLst>
          </p:cNvPr>
          <p:cNvPicPr>
            <a:picLocks noChangeAspect="1"/>
          </p:cNvPicPr>
          <p:nvPr/>
        </p:nvPicPr>
        <p:blipFill>
          <a:blip r:embed="rId2"/>
          <a:stretch>
            <a:fillRect/>
          </a:stretch>
        </p:blipFill>
        <p:spPr>
          <a:xfrm>
            <a:off x="0" y="1684883"/>
            <a:ext cx="12192000" cy="4666794"/>
          </a:xfrm>
          <a:prstGeom prst="rect">
            <a:avLst/>
          </a:prstGeom>
          <a:ln>
            <a:solidFill>
              <a:schemeClr val="tx1"/>
            </a:solidFill>
          </a:ln>
        </p:spPr>
      </p:pic>
      <p:sp>
        <p:nvSpPr>
          <p:cNvPr id="10" name="Title 9">
            <a:extLst>
              <a:ext uri="{FF2B5EF4-FFF2-40B4-BE49-F238E27FC236}">
                <a16:creationId xmlns:a16="http://schemas.microsoft.com/office/drawing/2014/main" id="{5AB8C69D-CA4C-4849-9AD8-E0A78062B8E0}"/>
              </a:ext>
            </a:extLst>
          </p:cNvPr>
          <p:cNvSpPr>
            <a:spLocks noGrp="1"/>
          </p:cNvSpPr>
          <p:nvPr>
            <p:ph type="title"/>
          </p:nvPr>
        </p:nvSpPr>
        <p:spPr/>
        <p:txBody>
          <a:bodyPr/>
          <a:lstStyle/>
          <a:p>
            <a:r>
              <a:rPr lang="en-US" dirty="0"/>
              <a:t>The Primo Research Assistant interface</a:t>
            </a:r>
            <a:endParaRPr lang="en-NL" dirty="0"/>
          </a:p>
        </p:txBody>
      </p:sp>
      <p:sp>
        <p:nvSpPr>
          <p:cNvPr id="9" name="Slide Number Placeholder 5">
            <a:extLst>
              <a:ext uri="{FF2B5EF4-FFF2-40B4-BE49-F238E27FC236}">
                <a16:creationId xmlns:a16="http://schemas.microsoft.com/office/drawing/2014/main" id="{29B3275E-0532-DCFD-54D4-A25C5D39D7A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31</a:t>
            </a:fld>
            <a:endParaRPr lang="en-GB"/>
          </a:p>
        </p:txBody>
      </p:sp>
      <p:sp>
        <p:nvSpPr>
          <p:cNvPr id="11" name="Content Placeholder 10">
            <a:extLst>
              <a:ext uri="{FF2B5EF4-FFF2-40B4-BE49-F238E27FC236}">
                <a16:creationId xmlns:a16="http://schemas.microsoft.com/office/drawing/2014/main" id="{04A46285-633B-5ACA-0226-13D03DA05943}"/>
              </a:ext>
            </a:extLst>
          </p:cNvPr>
          <p:cNvSpPr>
            <a:spLocks noGrp="1"/>
          </p:cNvSpPr>
          <p:nvPr>
            <p:ph sz="quarter" idx="13"/>
          </p:nvPr>
        </p:nvSpPr>
        <p:spPr>
          <a:xfrm>
            <a:off x="370663" y="1131352"/>
            <a:ext cx="11335783" cy="565368"/>
          </a:xfrm>
        </p:spPr>
        <p:txBody>
          <a:bodyPr/>
          <a:lstStyle/>
          <a:p>
            <a:r>
              <a:rPr lang="en-US" dirty="0"/>
              <a:t>And if we scroll down in the history we can see for the year</a:t>
            </a:r>
          </a:p>
          <a:p>
            <a:endParaRPr lang="en-US" dirty="0"/>
          </a:p>
        </p:txBody>
      </p:sp>
      <p:sp>
        <p:nvSpPr>
          <p:cNvPr id="8" name="Rectangle 7">
            <a:extLst>
              <a:ext uri="{FF2B5EF4-FFF2-40B4-BE49-F238E27FC236}">
                <a16:creationId xmlns:a16="http://schemas.microsoft.com/office/drawing/2014/main" id="{052A92F9-EE98-6B77-2E92-FF5B631CCB58}"/>
              </a:ext>
            </a:extLst>
          </p:cNvPr>
          <p:cNvSpPr/>
          <p:nvPr/>
        </p:nvSpPr>
        <p:spPr>
          <a:xfrm>
            <a:off x="91440" y="2714846"/>
            <a:ext cx="396240" cy="24171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153667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9D204-BC33-32B6-AB46-778D442271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432402-4EAF-0B0B-6E09-497E34447ADB}"/>
              </a:ext>
            </a:extLst>
          </p:cNvPr>
          <p:cNvPicPr>
            <a:picLocks noChangeAspect="1"/>
          </p:cNvPicPr>
          <p:nvPr/>
        </p:nvPicPr>
        <p:blipFill>
          <a:blip r:embed="rId2"/>
          <a:stretch>
            <a:fillRect/>
          </a:stretch>
        </p:blipFill>
        <p:spPr>
          <a:xfrm>
            <a:off x="1737360" y="2221835"/>
            <a:ext cx="8392160" cy="4234468"/>
          </a:xfrm>
          <a:prstGeom prst="rect">
            <a:avLst/>
          </a:prstGeom>
          <a:ln>
            <a:solidFill>
              <a:schemeClr val="tx1"/>
            </a:solidFill>
          </a:ln>
        </p:spPr>
      </p:pic>
      <p:sp>
        <p:nvSpPr>
          <p:cNvPr id="10" name="Title 9">
            <a:extLst>
              <a:ext uri="{FF2B5EF4-FFF2-40B4-BE49-F238E27FC236}">
                <a16:creationId xmlns:a16="http://schemas.microsoft.com/office/drawing/2014/main" id="{92A26C6A-0F1A-68D2-63F2-D0B512BA5E51}"/>
              </a:ext>
            </a:extLst>
          </p:cNvPr>
          <p:cNvSpPr>
            <a:spLocks noGrp="1"/>
          </p:cNvSpPr>
          <p:nvPr>
            <p:ph type="title"/>
          </p:nvPr>
        </p:nvSpPr>
        <p:spPr/>
        <p:txBody>
          <a:bodyPr/>
          <a:lstStyle/>
          <a:p>
            <a:r>
              <a:rPr lang="en-US" dirty="0"/>
              <a:t>The Primo Research Assistant interface</a:t>
            </a:r>
            <a:endParaRPr lang="en-NL" dirty="0"/>
          </a:p>
        </p:txBody>
      </p:sp>
      <p:sp>
        <p:nvSpPr>
          <p:cNvPr id="9" name="Slide Number Placeholder 5">
            <a:extLst>
              <a:ext uri="{FF2B5EF4-FFF2-40B4-BE49-F238E27FC236}">
                <a16:creationId xmlns:a16="http://schemas.microsoft.com/office/drawing/2014/main" id="{08E4E65B-EDE2-048B-C030-2AA8528A75B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32</a:t>
            </a:fld>
            <a:endParaRPr lang="en-GB"/>
          </a:p>
        </p:txBody>
      </p:sp>
      <p:sp>
        <p:nvSpPr>
          <p:cNvPr id="11" name="Content Placeholder 10">
            <a:extLst>
              <a:ext uri="{FF2B5EF4-FFF2-40B4-BE49-F238E27FC236}">
                <a16:creationId xmlns:a16="http://schemas.microsoft.com/office/drawing/2014/main" id="{32B67B2F-2A4F-A11C-3647-A99102E511D2}"/>
              </a:ext>
            </a:extLst>
          </p:cNvPr>
          <p:cNvSpPr>
            <a:spLocks noGrp="1"/>
          </p:cNvSpPr>
          <p:nvPr>
            <p:ph sz="quarter" idx="13"/>
          </p:nvPr>
        </p:nvSpPr>
        <p:spPr>
          <a:xfrm>
            <a:off x="370663" y="1131352"/>
            <a:ext cx="11335783" cy="1032728"/>
          </a:xfrm>
        </p:spPr>
        <p:txBody>
          <a:bodyPr/>
          <a:lstStyle/>
          <a:p>
            <a:r>
              <a:rPr lang="en-US" dirty="0"/>
              <a:t>Note that when </a:t>
            </a:r>
            <a:r>
              <a:rPr lang="en-US" b="1" dirty="0" err="1"/>
              <a:t>save_users_RA_search_history</a:t>
            </a:r>
            <a:r>
              <a:rPr lang="en-US" dirty="0"/>
              <a:t>  is set to “true” users can decide whether to save Research Assistant  searches between sessions.</a:t>
            </a:r>
          </a:p>
          <a:p>
            <a:r>
              <a:rPr lang="en-US" dirty="0"/>
              <a:t>This is done via the option ”Allow saving Research Assistant search” in the library card.</a:t>
            </a:r>
          </a:p>
          <a:p>
            <a:endParaRPr lang="en-US" dirty="0"/>
          </a:p>
        </p:txBody>
      </p:sp>
      <p:sp>
        <p:nvSpPr>
          <p:cNvPr id="8" name="Rectangle 7">
            <a:extLst>
              <a:ext uri="{FF2B5EF4-FFF2-40B4-BE49-F238E27FC236}">
                <a16:creationId xmlns:a16="http://schemas.microsoft.com/office/drawing/2014/main" id="{60B87DA3-92C0-6099-E55D-CFC246F4824A}"/>
              </a:ext>
            </a:extLst>
          </p:cNvPr>
          <p:cNvSpPr/>
          <p:nvPr/>
        </p:nvSpPr>
        <p:spPr>
          <a:xfrm>
            <a:off x="1783080" y="5687070"/>
            <a:ext cx="1112520" cy="28700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8C2613C5-13AD-FB0F-D3DA-A7A7B091B89E}"/>
              </a:ext>
            </a:extLst>
          </p:cNvPr>
          <p:cNvSpPr/>
          <p:nvPr/>
        </p:nvSpPr>
        <p:spPr>
          <a:xfrm>
            <a:off x="2895600" y="4339069"/>
            <a:ext cx="2418080" cy="28700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7" name="Straight Arrow Connector 6">
            <a:extLst>
              <a:ext uri="{FF2B5EF4-FFF2-40B4-BE49-F238E27FC236}">
                <a16:creationId xmlns:a16="http://schemas.microsoft.com/office/drawing/2014/main" id="{65AF2038-604C-E489-C098-13C2E52650D8}"/>
              </a:ext>
            </a:extLst>
          </p:cNvPr>
          <p:cNvCxnSpPr/>
          <p:nvPr/>
        </p:nvCxnSpPr>
        <p:spPr>
          <a:xfrm flipH="1">
            <a:off x="5425440" y="4480560"/>
            <a:ext cx="94488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888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5BE49-1BDE-629E-64C1-4A627BD437E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35CCDE5-6168-43D4-0375-96642755AA35}"/>
              </a:ext>
            </a:extLst>
          </p:cNvPr>
          <p:cNvPicPr>
            <a:picLocks noChangeAspect="1"/>
          </p:cNvPicPr>
          <p:nvPr/>
        </p:nvPicPr>
        <p:blipFill>
          <a:blip r:embed="rId2"/>
          <a:stretch>
            <a:fillRect/>
          </a:stretch>
        </p:blipFill>
        <p:spPr>
          <a:xfrm>
            <a:off x="0" y="1623019"/>
            <a:ext cx="12192000" cy="4648281"/>
          </a:xfrm>
          <a:prstGeom prst="rect">
            <a:avLst/>
          </a:prstGeom>
          <a:ln>
            <a:solidFill>
              <a:schemeClr val="tx1"/>
            </a:solidFill>
          </a:ln>
        </p:spPr>
      </p:pic>
      <p:sp>
        <p:nvSpPr>
          <p:cNvPr id="10" name="Title 9">
            <a:extLst>
              <a:ext uri="{FF2B5EF4-FFF2-40B4-BE49-F238E27FC236}">
                <a16:creationId xmlns:a16="http://schemas.microsoft.com/office/drawing/2014/main" id="{C45436F8-3990-C3B4-EC51-DC731D94B0F1}"/>
              </a:ext>
            </a:extLst>
          </p:cNvPr>
          <p:cNvSpPr>
            <a:spLocks noGrp="1"/>
          </p:cNvSpPr>
          <p:nvPr>
            <p:ph type="title"/>
          </p:nvPr>
        </p:nvSpPr>
        <p:spPr/>
        <p:txBody>
          <a:bodyPr/>
          <a:lstStyle/>
          <a:p>
            <a:r>
              <a:rPr lang="en-US" dirty="0"/>
              <a:t>The Primo Research Assistant interface</a:t>
            </a:r>
            <a:endParaRPr lang="en-NL" dirty="0"/>
          </a:p>
        </p:txBody>
      </p:sp>
      <p:sp>
        <p:nvSpPr>
          <p:cNvPr id="9" name="Slide Number Placeholder 5">
            <a:extLst>
              <a:ext uri="{FF2B5EF4-FFF2-40B4-BE49-F238E27FC236}">
                <a16:creationId xmlns:a16="http://schemas.microsoft.com/office/drawing/2014/main" id="{895B1FA6-1135-14EB-F677-83B3EF27722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33</a:t>
            </a:fld>
            <a:endParaRPr lang="en-GB"/>
          </a:p>
        </p:txBody>
      </p:sp>
      <p:sp>
        <p:nvSpPr>
          <p:cNvPr id="11" name="Content Placeholder 10">
            <a:extLst>
              <a:ext uri="{FF2B5EF4-FFF2-40B4-BE49-F238E27FC236}">
                <a16:creationId xmlns:a16="http://schemas.microsoft.com/office/drawing/2014/main" id="{C592D1E4-F8D3-FB6B-247B-16FC3FFC1F4B}"/>
              </a:ext>
            </a:extLst>
          </p:cNvPr>
          <p:cNvSpPr>
            <a:spLocks noGrp="1"/>
          </p:cNvSpPr>
          <p:nvPr>
            <p:ph sz="quarter" idx="13"/>
          </p:nvPr>
        </p:nvSpPr>
        <p:spPr>
          <a:xfrm>
            <a:off x="370663" y="1131352"/>
            <a:ext cx="11335783" cy="494248"/>
          </a:xfrm>
        </p:spPr>
        <p:txBody>
          <a:bodyPr/>
          <a:lstStyle/>
          <a:p>
            <a:r>
              <a:rPr lang="en-US" dirty="0"/>
              <a:t>The right pane. </a:t>
            </a:r>
            <a:r>
              <a:rPr lang="en-US"/>
              <a:t>For more information, see </a:t>
            </a:r>
            <a:r>
              <a:rPr lang="en-US">
                <a:hlinkClick r:id="rId3" tooltip="Getting Started with Primo Research Assistant"/>
              </a:rPr>
              <a:t>Primo Research Assistant's Response</a:t>
            </a:r>
            <a:r>
              <a:rPr lang="en-US"/>
              <a:t>. </a:t>
            </a:r>
            <a:endParaRPr lang="en-US" dirty="0"/>
          </a:p>
        </p:txBody>
      </p:sp>
      <p:sp>
        <p:nvSpPr>
          <p:cNvPr id="16" name="TextBox 15">
            <a:extLst>
              <a:ext uri="{FF2B5EF4-FFF2-40B4-BE49-F238E27FC236}">
                <a16:creationId xmlns:a16="http://schemas.microsoft.com/office/drawing/2014/main" id="{A4DBC480-2F57-6A69-88B5-029452E25948}"/>
              </a:ext>
            </a:extLst>
          </p:cNvPr>
          <p:cNvSpPr txBox="1"/>
          <p:nvPr/>
        </p:nvSpPr>
        <p:spPr>
          <a:xfrm>
            <a:off x="7813040" y="4895597"/>
            <a:ext cx="2123440" cy="611123"/>
          </a:xfrm>
          <a:prstGeom prst="rect">
            <a:avLst/>
          </a:prstGeom>
          <a:solidFill>
            <a:srgbClr val="FFFF00"/>
          </a:solidFill>
          <a:ln>
            <a:solidFill>
              <a:schemeClr val="tx1"/>
            </a:solidFill>
          </a:ln>
        </p:spPr>
        <p:txBody>
          <a:bodyPr wrap="square" rtlCol="0">
            <a:noAutofit/>
          </a:bodyPr>
          <a:lstStyle/>
          <a:p>
            <a:r>
              <a:rPr lang="en-US" sz="1400" dirty="0"/>
              <a:t>Enables users to enter research questions</a:t>
            </a:r>
          </a:p>
        </p:txBody>
      </p:sp>
      <p:cxnSp>
        <p:nvCxnSpPr>
          <p:cNvPr id="17" name="Straight Arrow Connector 16">
            <a:extLst>
              <a:ext uri="{FF2B5EF4-FFF2-40B4-BE49-F238E27FC236}">
                <a16:creationId xmlns:a16="http://schemas.microsoft.com/office/drawing/2014/main" id="{9B97DF9D-A7AE-9D6C-ED6E-A30FA2E480FE}"/>
              </a:ext>
            </a:extLst>
          </p:cNvPr>
          <p:cNvCxnSpPr>
            <a:cxnSpLocks/>
          </p:cNvCxnSpPr>
          <p:nvPr/>
        </p:nvCxnSpPr>
        <p:spPr>
          <a:xfrm flipH="1">
            <a:off x="6502997" y="5506720"/>
            <a:ext cx="1310043" cy="4977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8FF27C3-4EA1-DD99-7D70-1649BEB95E4B}"/>
              </a:ext>
            </a:extLst>
          </p:cNvPr>
          <p:cNvCxnSpPr>
            <a:cxnSpLocks/>
          </p:cNvCxnSpPr>
          <p:nvPr/>
        </p:nvCxnSpPr>
        <p:spPr>
          <a:xfrm flipH="1">
            <a:off x="8745597" y="1899920"/>
            <a:ext cx="1424563" cy="17454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02C91C8-A1F5-BF20-5ADC-DB908E75F033}"/>
              </a:ext>
            </a:extLst>
          </p:cNvPr>
          <p:cNvCxnSpPr>
            <a:cxnSpLocks/>
          </p:cNvCxnSpPr>
          <p:nvPr/>
        </p:nvCxnSpPr>
        <p:spPr>
          <a:xfrm flipH="1">
            <a:off x="9457878" y="1792753"/>
            <a:ext cx="712282" cy="1360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96139C3-E1BA-0DAE-DCFF-6F1A9B3C5AB0}"/>
              </a:ext>
            </a:extLst>
          </p:cNvPr>
          <p:cNvSpPr/>
          <p:nvPr/>
        </p:nvSpPr>
        <p:spPr>
          <a:xfrm>
            <a:off x="3027680" y="1647937"/>
            <a:ext cx="9164320" cy="461876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TextBox 11">
            <a:extLst>
              <a:ext uri="{FF2B5EF4-FFF2-40B4-BE49-F238E27FC236}">
                <a16:creationId xmlns:a16="http://schemas.microsoft.com/office/drawing/2014/main" id="{2801DBCB-D59A-7F33-A475-56EACB4B9320}"/>
              </a:ext>
            </a:extLst>
          </p:cNvPr>
          <p:cNvSpPr txBox="1"/>
          <p:nvPr/>
        </p:nvSpPr>
        <p:spPr>
          <a:xfrm>
            <a:off x="10170160" y="1131352"/>
            <a:ext cx="1747520" cy="768568"/>
          </a:xfrm>
          <a:prstGeom prst="rect">
            <a:avLst/>
          </a:prstGeom>
          <a:solidFill>
            <a:srgbClr val="FFFF00"/>
          </a:solidFill>
          <a:ln>
            <a:solidFill>
              <a:schemeClr val="tx1"/>
            </a:solidFill>
          </a:ln>
        </p:spPr>
        <p:txBody>
          <a:bodyPr wrap="square" rtlCol="0">
            <a:noAutofit/>
          </a:bodyPr>
          <a:lstStyle/>
          <a:p>
            <a:r>
              <a:rPr lang="en-US" sz="1400" dirty="0"/>
              <a:t>Enables users to view their queries and responses</a:t>
            </a:r>
          </a:p>
        </p:txBody>
      </p:sp>
    </p:spTree>
    <p:extLst>
      <p:ext uri="{BB962C8B-B14F-4D97-AF65-F5344CB8AC3E}">
        <p14:creationId xmlns:p14="http://schemas.microsoft.com/office/powerpoint/2010/main" val="2774120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A291F-C9FB-736E-93A2-F4C74CD9C79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6536E92-B4C4-894D-D1B9-41BA36B48289}"/>
              </a:ext>
            </a:extLst>
          </p:cNvPr>
          <p:cNvPicPr>
            <a:picLocks noChangeAspect="1"/>
          </p:cNvPicPr>
          <p:nvPr/>
        </p:nvPicPr>
        <p:blipFill>
          <a:blip r:embed="rId2"/>
          <a:stretch>
            <a:fillRect/>
          </a:stretch>
        </p:blipFill>
        <p:spPr>
          <a:xfrm>
            <a:off x="0" y="1631327"/>
            <a:ext cx="12192000" cy="4672306"/>
          </a:xfrm>
          <a:prstGeom prst="rect">
            <a:avLst/>
          </a:prstGeom>
          <a:ln>
            <a:solidFill>
              <a:schemeClr val="tx1"/>
            </a:solidFill>
          </a:ln>
        </p:spPr>
      </p:pic>
      <p:sp>
        <p:nvSpPr>
          <p:cNvPr id="10" name="Title 9">
            <a:extLst>
              <a:ext uri="{FF2B5EF4-FFF2-40B4-BE49-F238E27FC236}">
                <a16:creationId xmlns:a16="http://schemas.microsoft.com/office/drawing/2014/main" id="{0DA6585A-2FF2-EA13-03E6-936327B05D2D}"/>
              </a:ext>
            </a:extLst>
          </p:cNvPr>
          <p:cNvSpPr>
            <a:spLocks noGrp="1"/>
          </p:cNvSpPr>
          <p:nvPr>
            <p:ph type="title"/>
          </p:nvPr>
        </p:nvSpPr>
        <p:spPr/>
        <p:txBody>
          <a:bodyPr/>
          <a:lstStyle/>
          <a:p>
            <a:r>
              <a:rPr lang="en-US" dirty="0"/>
              <a:t>The Primo Research Assistant interface</a:t>
            </a:r>
            <a:endParaRPr lang="en-NL" dirty="0"/>
          </a:p>
        </p:txBody>
      </p:sp>
      <p:sp>
        <p:nvSpPr>
          <p:cNvPr id="9" name="Slide Number Placeholder 5">
            <a:extLst>
              <a:ext uri="{FF2B5EF4-FFF2-40B4-BE49-F238E27FC236}">
                <a16:creationId xmlns:a16="http://schemas.microsoft.com/office/drawing/2014/main" id="{24CAADC9-11C2-E00F-6196-1B01B00FC1A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34</a:t>
            </a:fld>
            <a:endParaRPr lang="en-GB"/>
          </a:p>
        </p:txBody>
      </p:sp>
      <p:sp>
        <p:nvSpPr>
          <p:cNvPr id="11" name="Content Placeholder 10">
            <a:extLst>
              <a:ext uri="{FF2B5EF4-FFF2-40B4-BE49-F238E27FC236}">
                <a16:creationId xmlns:a16="http://schemas.microsoft.com/office/drawing/2014/main" id="{7F1AF56A-5A8E-66B7-D952-39E0617AEA94}"/>
              </a:ext>
            </a:extLst>
          </p:cNvPr>
          <p:cNvSpPr>
            <a:spLocks noGrp="1"/>
          </p:cNvSpPr>
          <p:nvPr>
            <p:ph sz="quarter" idx="13"/>
          </p:nvPr>
        </p:nvSpPr>
        <p:spPr>
          <a:xfrm>
            <a:off x="370663" y="1131352"/>
            <a:ext cx="11335783" cy="494248"/>
          </a:xfrm>
        </p:spPr>
        <p:txBody>
          <a:bodyPr/>
          <a:lstStyle/>
          <a:p>
            <a:r>
              <a:rPr lang="en-US" dirty="0"/>
              <a:t>The right pane. </a:t>
            </a:r>
            <a:r>
              <a:rPr lang="en-US"/>
              <a:t>For more information, see </a:t>
            </a:r>
            <a:r>
              <a:rPr lang="en-US">
                <a:hlinkClick r:id="rId3" tooltip="Getting Started with Primo Research Assistant"/>
              </a:rPr>
              <a:t>Primo Research Assistant's Response</a:t>
            </a:r>
            <a:r>
              <a:rPr lang="en-US"/>
              <a:t>. </a:t>
            </a:r>
            <a:endParaRPr lang="en-US" dirty="0"/>
          </a:p>
        </p:txBody>
      </p:sp>
      <p:sp>
        <p:nvSpPr>
          <p:cNvPr id="16" name="TextBox 15">
            <a:extLst>
              <a:ext uri="{FF2B5EF4-FFF2-40B4-BE49-F238E27FC236}">
                <a16:creationId xmlns:a16="http://schemas.microsoft.com/office/drawing/2014/main" id="{233DD181-0701-F935-1A7F-8E0CB2A7D97F}"/>
              </a:ext>
            </a:extLst>
          </p:cNvPr>
          <p:cNvSpPr txBox="1"/>
          <p:nvPr/>
        </p:nvSpPr>
        <p:spPr>
          <a:xfrm>
            <a:off x="8300720" y="3645369"/>
            <a:ext cx="2611120" cy="768568"/>
          </a:xfrm>
          <a:prstGeom prst="rect">
            <a:avLst/>
          </a:prstGeom>
          <a:solidFill>
            <a:srgbClr val="FFFF00"/>
          </a:solidFill>
          <a:ln>
            <a:solidFill>
              <a:schemeClr val="tx1"/>
            </a:solidFill>
          </a:ln>
        </p:spPr>
        <p:txBody>
          <a:bodyPr wrap="square" rtlCol="0">
            <a:noAutofit/>
          </a:bodyPr>
          <a:lstStyle/>
          <a:p>
            <a:r>
              <a:rPr lang="en-US" sz="1400" dirty="0"/>
              <a:t>User can also scroll down in the right pane to see “Related research questions”</a:t>
            </a:r>
          </a:p>
        </p:txBody>
      </p:sp>
      <p:cxnSp>
        <p:nvCxnSpPr>
          <p:cNvPr id="17" name="Straight Arrow Connector 16">
            <a:extLst>
              <a:ext uri="{FF2B5EF4-FFF2-40B4-BE49-F238E27FC236}">
                <a16:creationId xmlns:a16="http://schemas.microsoft.com/office/drawing/2014/main" id="{D345E9E9-D41A-0A24-7F62-25621AC950FD}"/>
              </a:ext>
            </a:extLst>
          </p:cNvPr>
          <p:cNvCxnSpPr>
            <a:cxnSpLocks/>
          </p:cNvCxnSpPr>
          <p:nvPr/>
        </p:nvCxnSpPr>
        <p:spPr>
          <a:xfrm flipH="1">
            <a:off x="7142480" y="4029653"/>
            <a:ext cx="1158240" cy="6541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946380D-3F78-9DAA-D1D9-E87DE1C13684}"/>
              </a:ext>
            </a:extLst>
          </p:cNvPr>
          <p:cNvSpPr/>
          <p:nvPr/>
        </p:nvSpPr>
        <p:spPr>
          <a:xfrm>
            <a:off x="3027680" y="1647937"/>
            <a:ext cx="9164320" cy="461876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799702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An example using the Primo Research Assistant </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35</a:t>
            </a:fld>
            <a:endParaRPr lang="en-GB" dirty="0"/>
          </a:p>
        </p:txBody>
      </p:sp>
    </p:spTree>
    <p:extLst>
      <p:ext uri="{BB962C8B-B14F-4D97-AF65-F5344CB8AC3E}">
        <p14:creationId xmlns:p14="http://schemas.microsoft.com/office/powerpoint/2010/main" val="743433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4B4BA-849C-2354-F7D1-9DAD57D921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C6C623F-21A1-7E61-9324-DBD39AF470E8}"/>
              </a:ext>
            </a:extLst>
          </p:cNvPr>
          <p:cNvSpPr>
            <a:spLocks noGrp="1"/>
          </p:cNvSpPr>
          <p:nvPr>
            <p:ph type="title"/>
          </p:nvPr>
        </p:nvSpPr>
        <p:spPr/>
        <p:txBody>
          <a:bodyPr/>
          <a:lstStyle/>
          <a:p>
            <a:r>
              <a:rPr lang="en-US" dirty="0"/>
              <a:t>An example using the Primo Research Assistant </a:t>
            </a:r>
            <a:endParaRPr lang="en-NL" dirty="0"/>
          </a:p>
        </p:txBody>
      </p:sp>
      <p:sp>
        <p:nvSpPr>
          <p:cNvPr id="9" name="Slide Number Placeholder 5">
            <a:extLst>
              <a:ext uri="{FF2B5EF4-FFF2-40B4-BE49-F238E27FC236}">
                <a16:creationId xmlns:a16="http://schemas.microsoft.com/office/drawing/2014/main" id="{7E1F841E-A2FA-3081-23A5-1CEEC3004BA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36</a:t>
            </a:fld>
            <a:endParaRPr lang="en-GB"/>
          </a:p>
        </p:txBody>
      </p:sp>
      <p:sp>
        <p:nvSpPr>
          <p:cNvPr id="11" name="Content Placeholder 10">
            <a:extLst>
              <a:ext uri="{FF2B5EF4-FFF2-40B4-BE49-F238E27FC236}">
                <a16:creationId xmlns:a16="http://schemas.microsoft.com/office/drawing/2014/main" id="{FEC25F0B-8CE3-14C2-CF26-03819F64B265}"/>
              </a:ext>
            </a:extLst>
          </p:cNvPr>
          <p:cNvSpPr>
            <a:spLocks noGrp="1"/>
          </p:cNvSpPr>
          <p:nvPr>
            <p:ph sz="quarter" idx="13"/>
          </p:nvPr>
        </p:nvSpPr>
        <p:spPr>
          <a:xfrm>
            <a:off x="370663" y="1131352"/>
            <a:ext cx="11335783" cy="494248"/>
          </a:xfrm>
        </p:spPr>
        <p:txBody>
          <a:bodyPr/>
          <a:lstStyle/>
          <a:p>
            <a:r>
              <a:rPr lang="en-US" dirty="0"/>
              <a:t>We will now ask the Primo Research Assistant the following natural language search query:</a:t>
            </a:r>
          </a:p>
        </p:txBody>
      </p:sp>
      <p:sp>
        <p:nvSpPr>
          <p:cNvPr id="2" name="TextBox 1">
            <a:extLst>
              <a:ext uri="{FF2B5EF4-FFF2-40B4-BE49-F238E27FC236}">
                <a16:creationId xmlns:a16="http://schemas.microsoft.com/office/drawing/2014/main" id="{E62FA83C-1FC8-9F8D-BC60-CE4B3F84C2EA}"/>
              </a:ext>
            </a:extLst>
          </p:cNvPr>
          <p:cNvSpPr txBox="1"/>
          <p:nvPr/>
        </p:nvSpPr>
        <p:spPr>
          <a:xfrm>
            <a:off x="883920" y="1930400"/>
            <a:ext cx="10495280" cy="2194560"/>
          </a:xfrm>
          <a:prstGeom prst="rect">
            <a:avLst/>
          </a:prstGeom>
          <a:solidFill>
            <a:schemeClr val="bg1"/>
          </a:solidFill>
          <a:ln>
            <a:solidFill>
              <a:schemeClr val="tx1"/>
            </a:solidFill>
          </a:ln>
        </p:spPr>
        <p:txBody>
          <a:bodyPr wrap="square" rtlCol="0">
            <a:noAutofit/>
          </a:bodyPr>
          <a:lstStyle/>
          <a:p>
            <a:r>
              <a:rPr lang="en-US" dirty="0"/>
              <a:t>What are some of the major contributions of academic universities in Taiwan in the field of library and information science?</a:t>
            </a:r>
          </a:p>
        </p:txBody>
      </p:sp>
    </p:spTree>
    <p:extLst>
      <p:ext uri="{BB962C8B-B14F-4D97-AF65-F5344CB8AC3E}">
        <p14:creationId xmlns:p14="http://schemas.microsoft.com/office/powerpoint/2010/main" val="4223079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CC3A5-B11E-4714-68B7-AC8A2D92B0A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72FE824-4BFC-322A-3BC8-15CF52CDDD5F}"/>
              </a:ext>
            </a:extLst>
          </p:cNvPr>
          <p:cNvSpPr>
            <a:spLocks noGrp="1"/>
          </p:cNvSpPr>
          <p:nvPr>
            <p:ph type="title"/>
          </p:nvPr>
        </p:nvSpPr>
        <p:spPr/>
        <p:txBody>
          <a:bodyPr/>
          <a:lstStyle/>
          <a:p>
            <a:r>
              <a:rPr lang="en-US" dirty="0"/>
              <a:t>An example using the Primo Research Assistant </a:t>
            </a:r>
            <a:endParaRPr lang="en-NL" dirty="0"/>
          </a:p>
        </p:txBody>
      </p:sp>
      <p:sp>
        <p:nvSpPr>
          <p:cNvPr id="9" name="Slide Number Placeholder 5">
            <a:extLst>
              <a:ext uri="{FF2B5EF4-FFF2-40B4-BE49-F238E27FC236}">
                <a16:creationId xmlns:a16="http://schemas.microsoft.com/office/drawing/2014/main" id="{EC86B394-337B-7CE7-EE44-CD0C5A37B6D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37</a:t>
            </a:fld>
            <a:endParaRPr lang="en-GB"/>
          </a:p>
        </p:txBody>
      </p:sp>
      <p:sp>
        <p:nvSpPr>
          <p:cNvPr id="11" name="Content Placeholder 10">
            <a:extLst>
              <a:ext uri="{FF2B5EF4-FFF2-40B4-BE49-F238E27FC236}">
                <a16:creationId xmlns:a16="http://schemas.microsoft.com/office/drawing/2014/main" id="{0AFA9912-7D2A-86CB-6C4E-025F0FD4F5BE}"/>
              </a:ext>
            </a:extLst>
          </p:cNvPr>
          <p:cNvSpPr>
            <a:spLocks noGrp="1"/>
          </p:cNvSpPr>
          <p:nvPr>
            <p:ph sz="quarter" idx="13"/>
          </p:nvPr>
        </p:nvSpPr>
        <p:spPr>
          <a:xfrm>
            <a:off x="370663" y="1131352"/>
            <a:ext cx="11335783" cy="524728"/>
          </a:xfrm>
        </p:spPr>
        <p:txBody>
          <a:bodyPr/>
          <a:lstStyle/>
          <a:p>
            <a:r>
              <a:rPr lang="en-US" dirty="0"/>
              <a:t>We will access the Primo Research Assistant</a:t>
            </a:r>
          </a:p>
        </p:txBody>
      </p:sp>
      <p:pic>
        <p:nvPicPr>
          <p:cNvPr id="3" name="Picture 2">
            <a:extLst>
              <a:ext uri="{FF2B5EF4-FFF2-40B4-BE49-F238E27FC236}">
                <a16:creationId xmlns:a16="http://schemas.microsoft.com/office/drawing/2014/main" id="{7BEECF3E-C9AD-0994-70AB-D6C616C0D16F}"/>
              </a:ext>
            </a:extLst>
          </p:cNvPr>
          <p:cNvPicPr>
            <a:picLocks noChangeAspect="1"/>
          </p:cNvPicPr>
          <p:nvPr/>
        </p:nvPicPr>
        <p:blipFill>
          <a:blip r:embed="rId2"/>
          <a:stretch>
            <a:fillRect/>
          </a:stretch>
        </p:blipFill>
        <p:spPr>
          <a:xfrm>
            <a:off x="0" y="1776128"/>
            <a:ext cx="12192000" cy="3935664"/>
          </a:xfrm>
          <a:prstGeom prst="rect">
            <a:avLst/>
          </a:prstGeom>
          <a:ln>
            <a:solidFill>
              <a:schemeClr val="tx1"/>
            </a:solidFill>
          </a:ln>
        </p:spPr>
      </p:pic>
      <p:sp>
        <p:nvSpPr>
          <p:cNvPr id="5" name="Rectangle 4">
            <a:extLst>
              <a:ext uri="{FF2B5EF4-FFF2-40B4-BE49-F238E27FC236}">
                <a16:creationId xmlns:a16="http://schemas.microsoft.com/office/drawing/2014/main" id="{F981388D-4DF0-7E27-C649-4E20CA5FBA17}"/>
              </a:ext>
            </a:extLst>
          </p:cNvPr>
          <p:cNvSpPr/>
          <p:nvPr/>
        </p:nvSpPr>
        <p:spPr>
          <a:xfrm>
            <a:off x="1442720" y="1776128"/>
            <a:ext cx="1686560" cy="52472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Arrow: Up 5">
            <a:extLst>
              <a:ext uri="{FF2B5EF4-FFF2-40B4-BE49-F238E27FC236}">
                <a16:creationId xmlns:a16="http://schemas.microsoft.com/office/drawing/2014/main" id="{5EF8B1B9-FD20-4FFA-3CF0-F5CCC7D34F1D}"/>
              </a:ext>
            </a:extLst>
          </p:cNvPr>
          <p:cNvSpPr/>
          <p:nvPr/>
        </p:nvSpPr>
        <p:spPr>
          <a:xfrm>
            <a:off x="2062480" y="2420904"/>
            <a:ext cx="426720" cy="840456"/>
          </a:xfrm>
          <a:prstGeom prst="upArrow">
            <a:avLst/>
          </a:prstGeom>
          <a:solidFill>
            <a:schemeClr val="bg1"/>
          </a:solid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584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E3BEC-AB7F-9D1C-3A8A-C2B271D1FBE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9D90246-3E90-BB48-983C-DF0F040976F9}"/>
              </a:ext>
            </a:extLst>
          </p:cNvPr>
          <p:cNvSpPr>
            <a:spLocks noGrp="1"/>
          </p:cNvSpPr>
          <p:nvPr>
            <p:ph type="title"/>
          </p:nvPr>
        </p:nvSpPr>
        <p:spPr/>
        <p:txBody>
          <a:bodyPr/>
          <a:lstStyle/>
          <a:p>
            <a:r>
              <a:rPr lang="en-US" dirty="0"/>
              <a:t>An example using the Primo Research Assistant </a:t>
            </a:r>
            <a:endParaRPr lang="en-NL" dirty="0"/>
          </a:p>
        </p:txBody>
      </p:sp>
      <p:sp>
        <p:nvSpPr>
          <p:cNvPr id="9" name="Slide Number Placeholder 5">
            <a:extLst>
              <a:ext uri="{FF2B5EF4-FFF2-40B4-BE49-F238E27FC236}">
                <a16:creationId xmlns:a16="http://schemas.microsoft.com/office/drawing/2014/main" id="{EEF80871-4573-5CDB-BCDA-6218161EB75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38</a:t>
            </a:fld>
            <a:endParaRPr lang="en-GB"/>
          </a:p>
        </p:txBody>
      </p:sp>
      <p:sp>
        <p:nvSpPr>
          <p:cNvPr id="11" name="Content Placeholder 10">
            <a:extLst>
              <a:ext uri="{FF2B5EF4-FFF2-40B4-BE49-F238E27FC236}">
                <a16:creationId xmlns:a16="http://schemas.microsoft.com/office/drawing/2014/main" id="{95D67ED5-28B3-572E-B1E6-4FF29470FE25}"/>
              </a:ext>
            </a:extLst>
          </p:cNvPr>
          <p:cNvSpPr>
            <a:spLocks noGrp="1"/>
          </p:cNvSpPr>
          <p:nvPr>
            <p:ph sz="quarter" idx="13"/>
          </p:nvPr>
        </p:nvSpPr>
        <p:spPr>
          <a:xfrm>
            <a:off x="370663" y="1131352"/>
            <a:ext cx="11335783" cy="565368"/>
          </a:xfrm>
        </p:spPr>
        <p:txBody>
          <a:bodyPr/>
          <a:lstStyle/>
          <a:p>
            <a:r>
              <a:rPr lang="en-US" dirty="0"/>
              <a:t>Submit the natural language search query</a:t>
            </a:r>
            <a:endParaRPr lang="en-US" sz="1800" dirty="0"/>
          </a:p>
        </p:txBody>
      </p:sp>
      <p:sp>
        <p:nvSpPr>
          <p:cNvPr id="2" name="Rectangle 1">
            <a:extLst>
              <a:ext uri="{FF2B5EF4-FFF2-40B4-BE49-F238E27FC236}">
                <a16:creationId xmlns:a16="http://schemas.microsoft.com/office/drawing/2014/main" id="{DFE59DE3-A9A7-674C-BCE5-4E9A0731F0CB}"/>
              </a:ext>
            </a:extLst>
          </p:cNvPr>
          <p:cNvSpPr/>
          <p:nvPr/>
        </p:nvSpPr>
        <p:spPr>
          <a:xfrm>
            <a:off x="5608320" y="2733040"/>
            <a:ext cx="107696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4" name="Rectangle 3">
            <a:extLst>
              <a:ext uri="{FF2B5EF4-FFF2-40B4-BE49-F238E27FC236}">
                <a16:creationId xmlns:a16="http://schemas.microsoft.com/office/drawing/2014/main" id="{B0E960BC-0555-3BF0-4700-4799D5116A42}"/>
              </a:ext>
            </a:extLst>
          </p:cNvPr>
          <p:cNvSpPr/>
          <p:nvPr/>
        </p:nvSpPr>
        <p:spPr>
          <a:xfrm>
            <a:off x="4419599" y="4124960"/>
            <a:ext cx="894081" cy="5791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pic>
        <p:nvPicPr>
          <p:cNvPr id="6" name="Picture 5">
            <a:extLst>
              <a:ext uri="{FF2B5EF4-FFF2-40B4-BE49-F238E27FC236}">
                <a16:creationId xmlns:a16="http://schemas.microsoft.com/office/drawing/2014/main" id="{0A512613-E284-042D-BE2F-06E6460B8F0E}"/>
              </a:ext>
            </a:extLst>
          </p:cNvPr>
          <p:cNvPicPr>
            <a:picLocks noChangeAspect="1"/>
          </p:cNvPicPr>
          <p:nvPr/>
        </p:nvPicPr>
        <p:blipFill>
          <a:blip r:embed="rId2"/>
          <a:stretch>
            <a:fillRect/>
          </a:stretch>
        </p:blipFill>
        <p:spPr>
          <a:xfrm>
            <a:off x="0" y="1578638"/>
            <a:ext cx="12192000" cy="4757363"/>
          </a:xfrm>
          <a:prstGeom prst="rect">
            <a:avLst/>
          </a:prstGeom>
          <a:ln>
            <a:solidFill>
              <a:schemeClr val="tx1"/>
            </a:solidFill>
          </a:ln>
        </p:spPr>
      </p:pic>
      <p:sp>
        <p:nvSpPr>
          <p:cNvPr id="7" name="TextBox 6">
            <a:extLst>
              <a:ext uri="{FF2B5EF4-FFF2-40B4-BE49-F238E27FC236}">
                <a16:creationId xmlns:a16="http://schemas.microsoft.com/office/drawing/2014/main" id="{7D7A53A7-2B53-2EBF-BCC0-1075A5443644}"/>
              </a:ext>
            </a:extLst>
          </p:cNvPr>
          <p:cNvSpPr txBox="1"/>
          <p:nvPr/>
        </p:nvSpPr>
        <p:spPr>
          <a:xfrm>
            <a:off x="1432560" y="2133600"/>
            <a:ext cx="2468880" cy="741680"/>
          </a:xfrm>
          <a:prstGeom prst="rect">
            <a:avLst/>
          </a:prstGeom>
          <a:solidFill>
            <a:srgbClr val="FFFF00"/>
          </a:solidFill>
          <a:ln>
            <a:solidFill>
              <a:schemeClr val="tx1"/>
            </a:solidFill>
          </a:ln>
        </p:spPr>
        <p:txBody>
          <a:bodyPr wrap="square" rtlCol="0">
            <a:noAutofit/>
          </a:bodyPr>
          <a:lstStyle/>
          <a:p>
            <a:pPr algn="l"/>
            <a:r>
              <a:rPr lang="en-US" sz="1400" dirty="0"/>
              <a:t>See here queries  I (the logged in user have already submitted in the last 7 days) </a:t>
            </a:r>
          </a:p>
        </p:txBody>
      </p:sp>
      <p:sp>
        <p:nvSpPr>
          <p:cNvPr id="8" name="Rectangle 7">
            <a:extLst>
              <a:ext uri="{FF2B5EF4-FFF2-40B4-BE49-F238E27FC236}">
                <a16:creationId xmlns:a16="http://schemas.microsoft.com/office/drawing/2014/main" id="{54F79DD5-0774-D927-9DEC-4EECCF79BA35}"/>
              </a:ext>
            </a:extLst>
          </p:cNvPr>
          <p:cNvSpPr/>
          <p:nvPr/>
        </p:nvSpPr>
        <p:spPr>
          <a:xfrm>
            <a:off x="-10160" y="2580640"/>
            <a:ext cx="1188720" cy="4267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TextBox 11">
            <a:extLst>
              <a:ext uri="{FF2B5EF4-FFF2-40B4-BE49-F238E27FC236}">
                <a16:creationId xmlns:a16="http://schemas.microsoft.com/office/drawing/2014/main" id="{AC6231FA-AEAE-5E83-6956-0ED4ED7B4798}"/>
              </a:ext>
            </a:extLst>
          </p:cNvPr>
          <p:cNvSpPr txBox="1"/>
          <p:nvPr/>
        </p:nvSpPr>
        <p:spPr>
          <a:xfrm>
            <a:off x="9534412" y="2319537"/>
            <a:ext cx="2252880" cy="369806"/>
          </a:xfrm>
          <a:prstGeom prst="rect">
            <a:avLst/>
          </a:prstGeom>
          <a:solidFill>
            <a:srgbClr val="FFFF00"/>
          </a:solidFill>
          <a:ln>
            <a:solidFill>
              <a:schemeClr val="tx1"/>
            </a:solidFill>
          </a:ln>
        </p:spPr>
        <p:txBody>
          <a:bodyPr wrap="square" rtlCol="0">
            <a:noAutofit/>
          </a:bodyPr>
          <a:lstStyle/>
          <a:p>
            <a:pPr algn="l"/>
            <a:r>
              <a:rPr lang="en-US" sz="1400" dirty="0"/>
              <a:t>Enter and submit query</a:t>
            </a:r>
          </a:p>
        </p:txBody>
      </p:sp>
      <p:sp>
        <p:nvSpPr>
          <p:cNvPr id="13" name="Rectangle 12">
            <a:extLst>
              <a:ext uri="{FF2B5EF4-FFF2-40B4-BE49-F238E27FC236}">
                <a16:creationId xmlns:a16="http://schemas.microsoft.com/office/drawing/2014/main" id="{D3FEC3A9-FE17-0576-26F2-F0E8322C2616}"/>
              </a:ext>
            </a:extLst>
          </p:cNvPr>
          <p:cNvSpPr/>
          <p:nvPr/>
        </p:nvSpPr>
        <p:spPr>
          <a:xfrm>
            <a:off x="4490720" y="3190240"/>
            <a:ext cx="6289040" cy="4368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B48BB370-CA7D-2237-934B-DD800E7F5144}"/>
              </a:ext>
            </a:extLst>
          </p:cNvPr>
          <p:cNvSpPr/>
          <p:nvPr/>
        </p:nvSpPr>
        <p:spPr>
          <a:xfrm>
            <a:off x="10881360" y="3190240"/>
            <a:ext cx="365760" cy="4368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TextBox 14">
            <a:extLst>
              <a:ext uri="{FF2B5EF4-FFF2-40B4-BE49-F238E27FC236}">
                <a16:creationId xmlns:a16="http://schemas.microsoft.com/office/drawing/2014/main" id="{B721DE7C-CD10-0FEB-200D-5CE730F19107}"/>
              </a:ext>
            </a:extLst>
          </p:cNvPr>
          <p:cNvSpPr txBox="1"/>
          <p:nvPr/>
        </p:nvSpPr>
        <p:spPr>
          <a:xfrm>
            <a:off x="5886972" y="4044714"/>
            <a:ext cx="2252880" cy="369806"/>
          </a:xfrm>
          <a:prstGeom prst="rect">
            <a:avLst/>
          </a:prstGeom>
          <a:solidFill>
            <a:srgbClr val="FFFF00"/>
          </a:solidFill>
          <a:ln>
            <a:solidFill>
              <a:schemeClr val="tx1"/>
            </a:solidFill>
          </a:ln>
        </p:spPr>
        <p:txBody>
          <a:bodyPr wrap="square" rtlCol="0">
            <a:noAutofit/>
          </a:bodyPr>
          <a:lstStyle/>
          <a:p>
            <a:pPr algn="l"/>
            <a:r>
              <a:rPr lang="en-US" sz="1400" dirty="0"/>
              <a:t>See here sample queries</a:t>
            </a:r>
          </a:p>
        </p:txBody>
      </p:sp>
      <p:cxnSp>
        <p:nvCxnSpPr>
          <p:cNvPr id="5" name="Straight Arrow Connector 4">
            <a:extLst>
              <a:ext uri="{FF2B5EF4-FFF2-40B4-BE49-F238E27FC236}">
                <a16:creationId xmlns:a16="http://schemas.microsoft.com/office/drawing/2014/main" id="{AAF9CF8E-F33E-45E5-5FDD-E431BAF5468D}"/>
              </a:ext>
            </a:extLst>
          </p:cNvPr>
          <p:cNvCxnSpPr/>
          <p:nvPr/>
        </p:nvCxnSpPr>
        <p:spPr>
          <a:xfrm flipH="1">
            <a:off x="10068560" y="2689343"/>
            <a:ext cx="172720" cy="4196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BCF3C43-D451-8E54-9439-8749207407BA}"/>
              </a:ext>
            </a:extLst>
          </p:cNvPr>
          <p:cNvCxnSpPr>
            <a:cxnSpLocks/>
          </p:cNvCxnSpPr>
          <p:nvPr/>
        </p:nvCxnSpPr>
        <p:spPr>
          <a:xfrm>
            <a:off x="10775428" y="2689341"/>
            <a:ext cx="202452" cy="4196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787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78468-90BB-87D2-9F0F-EE884C206D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B729641-7B8A-3AAF-4BF8-FF9B520F3924}"/>
              </a:ext>
            </a:extLst>
          </p:cNvPr>
          <p:cNvPicPr>
            <a:picLocks noChangeAspect="1"/>
          </p:cNvPicPr>
          <p:nvPr/>
        </p:nvPicPr>
        <p:blipFill>
          <a:blip r:embed="rId2"/>
          <a:stretch>
            <a:fillRect/>
          </a:stretch>
        </p:blipFill>
        <p:spPr>
          <a:xfrm>
            <a:off x="0" y="2247738"/>
            <a:ext cx="12192000" cy="2362523"/>
          </a:xfrm>
          <a:prstGeom prst="rect">
            <a:avLst/>
          </a:prstGeom>
          <a:ln>
            <a:solidFill>
              <a:schemeClr val="tx1"/>
            </a:solidFill>
          </a:ln>
        </p:spPr>
      </p:pic>
      <p:sp>
        <p:nvSpPr>
          <p:cNvPr id="10" name="Title 9">
            <a:extLst>
              <a:ext uri="{FF2B5EF4-FFF2-40B4-BE49-F238E27FC236}">
                <a16:creationId xmlns:a16="http://schemas.microsoft.com/office/drawing/2014/main" id="{ED6E7DF4-7730-7842-AD69-94FD7C833C23}"/>
              </a:ext>
            </a:extLst>
          </p:cNvPr>
          <p:cNvSpPr>
            <a:spLocks noGrp="1"/>
          </p:cNvSpPr>
          <p:nvPr>
            <p:ph type="title"/>
          </p:nvPr>
        </p:nvSpPr>
        <p:spPr/>
        <p:txBody>
          <a:bodyPr/>
          <a:lstStyle/>
          <a:p>
            <a:r>
              <a:rPr lang="en-US" dirty="0"/>
              <a:t>An example using the Primo Research Assistant </a:t>
            </a:r>
            <a:endParaRPr lang="en-NL" dirty="0"/>
          </a:p>
        </p:txBody>
      </p:sp>
      <p:sp>
        <p:nvSpPr>
          <p:cNvPr id="9" name="Slide Number Placeholder 5">
            <a:extLst>
              <a:ext uri="{FF2B5EF4-FFF2-40B4-BE49-F238E27FC236}">
                <a16:creationId xmlns:a16="http://schemas.microsoft.com/office/drawing/2014/main" id="{6329F912-D3B5-8E36-0B6C-683E6B0BCAD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39</a:t>
            </a:fld>
            <a:endParaRPr lang="en-GB"/>
          </a:p>
        </p:txBody>
      </p:sp>
      <p:sp>
        <p:nvSpPr>
          <p:cNvPr id="11" name="Content Placeholder 10">
            <a:extLst>
              <a:ext uri="{FF2B5EF4-FFF2-40B4-BE49-F238E27FC236}">
                <a16:creationId xmlns:a16="http://schemas.microsoft.com/office/drawing/2014/main" id="{4CEC923E-1349-08AC-FEFC-879F18EBFBED}"/>
              </a:ext>
            </a:extLst>
          </p:cNvPr>
          <p:cNvSpPr>
            <a:spLocks noGrp="1"/>
          </p:cNvSpPr>
          <p:nvPr>
            <p:ph sz="quarter" idx="13"/>
          </p:nvPr>
        </p:nvSpPr>
        <p:spPr>
          <a:xfrm>
            <a:off x="370663" y="1131352"/>
            <a:ext cx="11335783" cy="565368"/>
          </a:xfrm>
        </p:spPr>
        <p:txBody>
          <a:bodyPr/>
          <a:lstStyle/>
          <a:p>
            <a:r>
              <a:rPr lang="en-US" dirty="0"/>
              <a:t>The Primo Research Assistant begins researching </a:t>
            </a:r>
            <a:endParaRPr lang="en-US" sz="1800" dirty="0"/>
          </a:p>
        </p:txBody>
      </p:sp>
      <p:sp>
        <p:nvSpPr>
          <p:cNvPr id="12" name="Rectangle 11">
            <a:extLst>
              <a:ext uri="{FF2B5EF4-FFF2-40B4-BE49-F238E27FC236}">
                <a16:creationId xmlns:a16="http://schemas.microsoft.com/office/drawing/2014/main" id="{FD1AC4B9-AA20-8C83-01D5-AEA15CEC5707}"/>
              </a:ext>
            </a:extLst>
          </p:cNvPr>
          <p:cNvSpPr/>
          <p:nvPr/>
        </p:nvSpPr>
        <p:spPr>
          <a:xfrm>
            <a:off x="126928" y="2905760"/>
            <a:ext cx="3510352" cy="523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279937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F132CB-F158-B976-4283-A86002EEEA4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756D964-1C98-F3BB-F3FF-4C74216F7599}"/>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E7E71A25-3AB6-CD13-0B76-4127EDEB56C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a:p>
        </p:txBody>
      </p:sp>
      <p:sp>
        <p:nvSpPr>
          <p:cNvPr id="11" name="Content Placeholder 10">
            <a:extLst>
              <a:ext uri="{FF2B5EF4-FFF2-40B4-BE49-F238E27FC236}">
                <a16:creationId xmlns:a16="http://schemas.microsoft.com/office/drawing/2014/main" id="{501AEF74-A2C2-5936-D2C5-7E69BE28EC47}"/>
              </a:ext>
            </a:extLst>
          </p:cNvPr>
          <p:cNvSpPr>
            <a:spLocks noGrp="1"/>
          </p:cNvSpPr>
          <p:nvPr>
            <p:ph sz="quarter" idx="13"/>
          </p:nvPr>
        </p:nvSpPr>
        <p:spPr>
          <a:xfrm>
            <a:off x="370663" y="1131352"/>
            <a:ext cx="11335783" cy="4971736"/>
          </a:xfrm>
        </p:spPr>
        <p:txBody>
          <a:bodyPr/>
          <a:lstStyle/>
          <a:p>
            <a:r>
              <a:rPr lang="en-US" sz="2000" dirty="0"/>
              <a:t>In addition to this presentation, it is recommended to also see</a:t>
            </a:r>
          </a:p>
          <a:p>
            <a:pPr lvl="1"/>
            <a:r>
              <a:rPr lang="en-US" sz="2000" dirty="0">
                <a:hlinkClick r:id="rId2"/>
              </a:rPr>
              <a:t>Getting Started with Primo Research Assistant</a:t>
            </a:r>
            <a:endParaRPr lang="en-US" sz="2000" dirty="0"/>
          </a:p>
          <a:p>
            <a:pPr lvl="1"/>
            <a:r>
              <a:rPr lang="en-US" sz="2000" dirty="0">
                <a:hlinkClick r:id="rId3"/>
              </a:rPr>
              <a:t>Natural Language Search in the NDE UI</a:t>
            </a:r>
            <a:endParaRPr lang="en-US" sz="2000" dirty="0"/>
          </a:p>
          <a:p>
            <a:pPr lvl="1"/>
            <a:r>
              <a:rPr lang="en-US" sz="2000" u="sng" dirty="0">
                <a:hlinkClick r:id="rId4"/>
              </a:rPr>
              <a:t>Ex Libris Primo Research Assistant is now available for Primo institutions</a:t>
            </a:r>
            <a:r>
              <a:rPr lang="en-US" sz="2000" dirty="0"/>
              <a:t> (from exlibrisgroup.com)</a:t>
            </a:r>
          </a:p>
          <a:p>
            <a:pPr lvl="1"/>
            <a:r>
              <a:rPr lang="en-US" sz="2000" u="sng" dirty="0">
                <a:hlinkClick r:id="rId5"/>
              </a:rPr>
              <a:t>Ex Libris Primo Research Assistant Demo</a:t>
            </a:r>
            <a:r>
              <a:rPr lang="en-US" sz="2000" u="sng" dirty="0"/>
              <a:t> (</a:t>
            </a:r>
            <a:r>
              <a:rPr lang="en-US" sz="2000" dirty="0"/>
              <a:t>5-minute YouTube video)</a:t>
            </a:r>
            <a:endParaRPr lang="en-US" sz="2000" u="sng" dirty="0"/>
          </a:p>
          <a:p>
            <a:pPr lvl="1"/>
            <a:r>
              <a:rPr lang="en-US" sz="2000" u="sng" dirty="0">
                <a:hlinkClick r:id="rId6"/>
              </a:rPr>
              <a:t>12 How to create a Mixpanel Insights Report of Research Assistant queries for a specified time period</a:t>
            </a:r>
            <a:endParaRPr lang="en-US" sz="2000" dirty="0"/>
          </a:p>
          <a:p>
            <a:pPr lvl="1"/>
            <a:r>
              <a:rPr lang="en-US" sz="2000" u="sng" dirty="0">
                <a:hlinkClick r:id="rId7"/>
              </a:rPr>
              <a:t>13 How to create a Mixpanel Insights Report of Number of Research Assistant queries per user group for a specified time period</a:t>
            </a:r>
            <a:endParaRPr lang="en-US" sz="2000" dirty="0"/>
          </a:p>
          <a:p>
            <a:pPr lvl="2"/>
            <a:r>
              <a:rPr lang="en-US" sz="2000" dirty="0"/>
              <a:t> The above two Mixpanel Primo Research Assistant Blogs are part of a larger series: The full </a:t>
            </a:r>
            <a:r>
              <a:rPr lang="en-US" sz="2000" u="sng" dirty="0">
                <a:hlinkClick r:id="rId8"/>
              </a:rPr>
              <a:t>Mixpanel How-To series</a:t>
            </a:r>
            <a:endParaRPr lang="en-US" sz="2000" dirty="0"/>
          </a:p>
          <a:p>
            <a:pPr lvl="0"/>
            <a:endParaRPr lang="en-US" sz="2000" dirty="0"/>
          </a:p>
          <a:p>
            <a:pPr lvl="1">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Tree>
    <p:extLst>
      <p:ext uri="{BB962C8B-B14F-4D97-AF65-F5344CB8AC3E}">
        <p14:creationId xmlns:p14="http://schemas.microsoft.com/office/powerpoint/2010/main" val="3623821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BFB44-4DBF-7293-1D49-AB00CB06E9D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A6D4B2-0C14-E344-1BD3-4645C3D1562C}"/>
              </a:ext>
            </a:extLst>
          </p:cNvPr>
          <p:cNvPicPr>
            <a:picLocks noChangeAspect="1"/>
          </p:cNvPicPr>
          <p:nvPr/>
        </p:nvPicPr>
        <p:blipFill>
          <a:blip r:embed="rId2"/>
          <a:stretch>
            <a:fillRect/>
          </a:stretch>
        </p:blipFill>
        <p:spPr>
          <a:xfrm>
            <a:off x="0" y="1540435"/>
            <a:ext cx="12192000" cy="4589929"/>
          </a:xfrm>
          <a:prstGeom prst="rect">
            <a:avLst/>
          </a:prstGeom>
          <a:ln>
            <a:solidFill>
              <a:schemeClr val="tx1"/>
            </a:solidFill>
          </a:ln>
        </p:spPr>
      </p:pic>
      <p:sp>
        <p:nvSpPr>
          <p:cNvPr id="10" name="Title 9">
            <a:extLst>
              <a:ext uri="{FF2B5EF4-FFF2-40B4-BE49-F238E27FC236}">
                <a16:creationId xmlns:a16="http://schemas.microsoft.com/office/drawing/2014/main" id="{E51544DA-E0F1-EA7A-73E8-B11E0BE67461}"/>
              </a:ext>
            </a:extLst>
          </p:cNvPr>
          <p:cNvSpPr>
            <a:spLocks noGrp="1"/>
          </p:cNvSpPr>
          <p:nvPr>
            <p:ph type="title"/>
          </p:nvPr>
        </p:nvSpPr>
        <p:spPr/>
        <p:txBody>
          <a:bodyPr/>
          <a:lstStyle/>
          <a:p>
            <a:r>
              <a:rPr lang="en-US" dirty="0"/>
              <a:t>An example using the Primo Research Assistant </a:t>
            </a:r>
            <a:endParaRPr lang="en-NL" dirty="0"/>
          </a:p>
        </p:txBody>
      </p:sp>
      <p:sp>
        <p:nvSpPr>
          <p:cNvPr id="9" name="Slide Number Placeholder 5">
            <a:extLst>
              <a:ext uri="{FF2B5EF4-FFF2-40B4-BE49-F238E27FC236}">
                <a16:creationId xmlns:a16="http://schemas.microsoft.com/office/drawing/2014/main" id="{261A1CC0-8FD3-FB80-3B40-36578F8D520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40</a:t>
            </a:fld>
            <a:endParaRPr lang="en-GB"/>
          </a:p>
        </p:txBody>
      </p:sp>
      <p:sp>
        <p:nvSpPr>
          <p:cNvPr id="11" name="Content Placeholder 10">
            <a:extLst>
              <a:ext uri="{FF2B5EF4-FFF2-40B4-BE49-F238E27FC236}">
                <a16:creationId xmlns:a16="http://schemas.microsoft.com/office/drawing/2014/main" id="{82870646-9901-5194-C0A5-EECCD6322C23}"/>
              </a:ext>
            </a:extLst>
          </p:cNvPr>
          <p:cNvSpPr>
            <a:spLocks noGrp="1"/>
          </p:cNvSpPr>
          <p:nvPr>
            <p:ph sz="quarter" idx="13"/>
          </p:nvPr>
        </p:nvSpPr>
        <p:spPr>
          <a:xfrm>
            <a:off x="370663" y="1131352"/>
            <a:ext cx="11335783" cy="565368"/>
          </a:xfrm>
        </p:spPr>
        <p:txBody>
          <a:bodyPr/>
          <a:lstStyle/>
          <a:p>
            <a:r>
              <a:rPr lang="en-US" dirty="0"/>
              <a:t>The Primo Research Assistant provides results</a:t>
            </a:r>
            <a:endParaRPr lang="en-US" sz="1800" dirty="0"/>
          </a:p>
        </p:txBody>
      </p:sp>
      <p:sp>
        <p:nvSpPr>
          <p:cNvPr id="12" name="Rectangle 11">
            <a:extLst>
              <a:ext uri="{FF2B5EF4-FFF2-40B4-BE49-F238E27FC236}">
                <a16:creationId xmlns:a16="http://schemas.microsoft.com/office/drawing/2014/main" id="{78E275F1-9770-4898-ECBC-EB952C8511C6}"/>
              </a:ext>
            </a:extLst>
          </p:cNvPr>
          <p:cNvSpPr/>
          <p:nvPr/>
        </p:nvSpPr>
        <p:spPr>
          <a:xfrm>
            <a:off x="0" y="2538240"/>
            <a:ext cx="2956560" cy="79423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TextBox 4">
            <a:extLst>
              <a:ext uri="{FF2B5EF4-FFF2-40B4-BE49-F238E27FC236}">
                <a16:creationId xmlns:a16="http://schemas.microsoft.com/office/drawing/2014/main" id="{AF94ED9A-B590-484C-5702-1619EDB678DA}"/>
              </a:ext>
            </a:extLst>
          </p:cNvPr>
          <p:cNvSpPr txBox="1"/>
          <p:nvPr/>
        </p:nvSpPr>
        <p:spPr>
          <a:xfrm>
            <a:off x="1280160" y="1869015"/>
            <a:ext cx="1899920" cy="560925"/>
          </a:xfrm>
          <a:prstGeom prst="rect">
            <a:avLst/>
          </a:prstGeom>
          <a:solidFill>
            <a:srgbClr val="FFFF00"/>
          </a:solidFill>
          <a:ln>
            <a:solidFill>
              <a:schemeClr val="tx1"/>
            </a:solidFill>
          </a:ln>
        </p:spPr>
        <p:txBody>
          <a:bodyPr wrap="square" rtlCol="0">
            <a:noAutofit/>
          </a:bodyPr>
          <a:lstStyle/>
          <a:p>
            <a:pPr algn="l"/>
            <a:r>
              <a:rPr lang="en-US" sz="1400" dirty="0"/>
              <a:t>The new query is added to the history</a:t>
            </a:r>
          </a:p>
        </p:txBody>
      </p:sp>
      <p:sp>
        <p:nvSpPr>
          <p:cNvPr id="6" name="TextBox 5">
            <a:extLst>
              <a:ext uri="{FF2B5EF4-FFF2-40B4-BE49-F238E27FC236}">
                <a16:creationId xmlns:a16="http://schemas.microsoft.com/office/drawing/2014/main" id="{6D298647-C0CE-2B4F-6774-4C98DF065A11}"/>
              </a:ext>
            </a:extLst>
          </p:cNvPr>
          <p:cNvSpPr txBox="1"/>
          <p:nvPr/>
        </p:nvSpPr>
        <p:spPr>
          <a:xfrm>
            <a:off x="5201920" y="1879357"/>
            <a:ext cx="3007360" cy="560925"/>
          </a:xfrm>
          <a:prstGeom prst="rect">
            <a:avLst/>
          </a:prstGeom>
          <a:solidFill>
            <a:srgbClr val="FFFF00"/>
          </a:solidFill>
          <a:ln>
            <a:solidFill>
              <a:schemeClr val="tx1"/>
            </a:solidFill>
          </a:ln>
        </p:spPr>
        <p:txBody>
          <a:bodyPr wrap="square" rtlCol="0">
            <a:noAutofit/>
          </a:bodyPr>
          <a:lstStyle/>
          <a:p>
            <a:pPr algn="l"/>
            <a:r>
              <a:rPr lang="en-US" sz="1400" dirty="0"/>
              <a:t>Links to five of the resources used to provide the answer appear.  </a:t>
            </a:r>
          </a:p>
        </p:txBody>
      </p:sp>
      <p:sp>
        <p:nvSpPr>
          <p:cNvPr id="7" name="TextBox 6">
            <a:extLst>
              <a:ext uri="{FF2B5EF4-FFF2-40B4-BE49-F238E27FC236}">
                <a16:creationId xmlns:a16="http://schemas.microsoft.com/office/drawing/2014/main" id="{A77CBC0D-5748-F181-BA8B-F80213862E32}"/>
              </a:ext>
            </a:extLst>
          </p:cNvPr>
          <p:cNvSpPr txBox="1"/>
          <p:nvPr/>
        </p:nvSpPr>
        <p:spPr>
          <a:xfrm>
            <a:off x="7904480" y="3554937"/>
            <a:ext cx="2336800" cy="376984"/>
          </a:xfrm>
          <a:prstGeom prst="rect">
            <a:avLst/>
          </a:prstGeom>
          <a:solidFill>
            <a:srgbClr val="FFFF00"/>
          </a:solidFill>
          <a:ln>
            <a:solidFill>
              <a:schemeClr val="tx1"/>
            </a:solidFill>
          </a:ln>
        </p:spPr>
        <p:txBody>
          <a:bodyPr wrap="square" rtlCol="0">
            <a:noAutofit/>
          </a:bodyPr>
          <a:lstStyle/>
          <a:p>
            <a:pPr algn="l"/>
            <a:r>
              <a:rPr lang="en-US" sz="1400" dirty="0"/>
              <a:t>Here we have our answer.  </a:t>
            </a:r>
          </a:p>
        </p:txBody>
      </p:sp>
      <p:sp>
        <p:nvSpPr>
          <p:cNvPr id="2" name="TextBox 1">
            <a:extLst>
              <a:ext uri="{FF2B5EF4-FFF2-40B4-BE49-F238E27FC236}">
                <a16:creationId xmlns:a16="http://schemas.microsoft.com/office/drawing/2014/main" id="{017AC049-BABC-8B28-58F5-0CAEA8DB1B1A}"/>
              </a:ext>
            </a:extLst>
          </p:cNvPr>
          <p:cNvSpPr txBox="1"/>
          <p:nvPr/>
        </p:nvSpPr>
        <p:spPr>
          <a:xfrm>
            <a:off x="5750560" y="5970305"/>
            <a:ext cx="2336800" cy="593947"/>
          </a:xfrm>
          <a:prstGeom prst="rect">
            <a:avLst/>
          </a:prstGeom>
          <a:solidFill>
            <a:srgbClr val="FFFF00"/>
          </a:solidFill>
          <a:ln>
            <a:solidFill>
              <a:schemeClr val="tx1"/>
            </a:solidFill>
          </a:ln>
        </p:spPr>
        <p:txBody>
          <a:bodyPr wrap="square" rtlCol="0">
            <a:noAutofit/>
          </a:bodyPr>
          <a:lstStyle/>
          <a:p>
            <a:pPr algn="l"/>
            <a:r>
              <a:rPr lang="en-US" sz="1400" dirty="0"/>
              <a:t>The overview includes references to the sources</a:t>
            </a:r>
          </a:p>
        </p:txBody>
      </p:sp>
      <p:cxnSp>
        <p:nvCxnSpPr>
          <p:cNvPr id="8" name="Straight Arrow Connector 7">
            <a:extLst>
              <a:ext uri="{FF2B5EF4-FFF2-40B4-BE49-F238E27FC236}">
                <a16:creationId xmlns:a16="http://schemas.microsoft.com/office/drawing/2014/main" id="{4A5064D8-91DF-8C67-4DC3-79A141E1D331}"/>
              </a:ext>
            </a:extLst>
          </p:cNvPr>
          <p:cNvCxnSpPr/>
          <p:nvPr/>
        </p:nvCxnSpPr>
        <p:spPr>
          <a:xfrm flipV="1">
            <a:off x="7437120" y="4988560"/>
            <a:ext cx="2123440" cy="965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CC0CA00-8C36-EAE5-7345-9A76EA1898F8}"/>
              </a:ext>
            </a:extLst>
          </p:cNvPr>
          <p:cNvCxnSpPr>
            <a:cxnSpLocks/>
          </p:cNvCxnSpPr>
          <p:nvPr/>
        </p:nvCxnSpPr>
        <p:spPr>
          <a:xfrm flipH="1" flipV="1">
            <a:off x="6339840" y="5647764"/>
            <a:ext cx="579120" cy="3225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330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A265F-A3EC-990F-905E-3D1F39D7E53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480CED8-9FB8-34D9-6A82-A2A4A5C7A61D}"/>
              </a:ext>
            </a:extLst>
          </p:cNvPr>
          <p:cNvPicPr>
            <a:picLocks noChangeAspect="1"/>
          </p:cNvPicPr>
          <p:nvPr/>
        </p:nvPicPr>
        <p:blipFill>
          <a:blip r:embed="rId2"/>
          <a:stretch>
            <a:fillRect/>
          </a:stretch>
        </p:blipFill>
        <p:spPr>
          <a:xfrm>
            <a:off x="0" y="1529522"/>
            <a:ext cx="12192000" cy="5018156"/>
          </a:xfrm>
          <a:prstGeom prst="rect">
            <a:avLst/>
          </a:prstGeom>
          <a:ln>
            <a:solidFill>
              <a:schemeClr val="tx1"/>
            </a:solidFill>
          </a:ln>
        </p:spPr>
      </p:pic>
      <p:sp>
        <p:nvSpPr>
          <p:cNvPr id="10" name="Title 9">
            <a:extLst>
              <a:ext uri="{FF2B5EF4-FFF2-40B4-BE49-F238E27FC236}">
                <a16:creationId xmlns:a16="http://schemas.microsoft.com/office/drawing/2014/main" id="{7E086FAE-DBB9-FF74-82C4-B87B727E1969}"/>
              </a:ext>
            </a:extLst>
          </p:cNvPr>
          <p:cNvSpPr>
            <a:spLocks noGrp="1"/>
          </p:cNvSpPr>
          <p:nvPr>
            <p:ph type="title"/>
          </p:nvPr>
        </p:nvSpPr>
        <p:spPr/>
        <p:txBody>
          <a:bodyPr/>
          <a:lstStyle/>
          <a:p>
            <a:r>
              <a:rPr lang="en-US" dirty="0"/>
              <a:t>An example using the Primo Research Assistant </a:t>
            </a:r>
            <a:endParaRPr lang="en-NL" dirty="0"/>
          </a:p>
        </p:txBody>
      </p:sp>
      <p:sp>
        <p:nvSpPr>
          <p:cNvPr id="9" name="Slide Number Placeholder 5">
            <a:extLst>
              <a:ext uri="{FF2B5EF4-FFF2-40B4-BE49-F238E27FC236}">
                <a16:creationId xmlns:a16="http://schemas.microsoft.com/office/drawing/2014/main" id="{52D62EDB-4B15-A5F9-089C-CF6A790F3F4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41</a:t>
            </a:fld>
            <a:endParaRPr lang="en-GB"/>
          </a:p>
        </p:txBody>
      </p:sp>
      <p:sp>
        <p:nvSpPr>
          <p:cNvPr id="11" name="Content Placeholder 10">
            <a:extLst>
              <a:ext uri="{FF2B5EF4-FFF2-40B4-BE49-F238E27FC236}">
                <a16:creationId xmlns:a16="http://schemas.microsoft.com/office/drawing/2014/main" id="{B20FE979-A52F-CCD6-46F0-0DA13897F84C}"/>
              </a:ext>
            </a:extLst>
          </p:cNvPr>
          <p:cNvSpPr>
            <a:spLocks noGrp="1"/>
          </p:cNvSpPr>
          <p:nvPr>
            <p:ph sz="quarter" idx="13"/>
          </p:nvPr>
        </p:nvSpPr>
        <p:spPr>
          <a:xfrm>
            <a:off x="370663" y="1131352"/>
            <a:ext cx="11335783" cy="499040"/>
          </a:xfrm>
        </p:spPr>
        <p:txBody>
          <a:bodyPr/>
          <a:lstStyle/>
          <a:p>
            <a:pPr>
              <a:buFont typeface="Arial" panose="020B0604020202020204" pitchFamily="34" charset="0"/>
              <a:buChar char="•"/>
            </a:pPr>
            <a:r>
              <a:rPr lang="en-US" dirty="0"/>
              <a:t>We will select one of the sources</a:t>
            </a:r>
          </a:p>
        </p:txBody>
      </p:sp>
      <p:sp>
        <p:nvSpPr>
          <p:cNvPr id="4" name="Rectangle 3">
            <a:extLst>
              <a:ext uri="{FF2B5EF4-FFF2-40B4-BE49-F238E27FC236}">
                <a16:creationId xmlns:a16="http://schemas.microsoft.com/office/drawing/2014/main" id="{8013D624-3A79-67FA-ABC3-58BDE4A38A2C}"/>
              </a:ext>
            </a:extLst>
          </p:cNvPr>
          <p:cNvSpPr/>
          <p:nvPr/>
        </p:nvSpPr>
        <p:spPr>
          <a:xfrm>
            <a:off x="6178342" y="2072990"/>
            <a:ext cx="1909017" cy="152365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TextBox 4">
            <a:extLst>
              <a:ext uri="{FF2B5EF4-FFF2-40B4-BE49-F238E27FC236}">
                <a16:creationId xmlns:a16="http://schemas.microsoft.com/office/drawing/2014/main" id="{7A54E29A-090A-4E3B-7B43-03A95B8225CE}"/>
              </a:ext>
            </a:extLst>
          </p:cNvPr>
          <p:cNvSpPr txBox="1"/>
          <p:nvPr/>
        </p:nvSpPr>
        <p:spPr>
          <a:xfrm>
            <a:off x="9000812" y="3994810"/>
            <a:ext cx="2570480" cy="760070"/>
          </a:xfrm>
          <a:prstGeom prst="rect">
            <a:avLst/>
          </a:prstGeom>
          <a:solidFill>
            <a:srgbClr val="FFFF00"/>
          </a:solidFill>
          <a:ln>
            <a:solidFill>
              <a:schemeClr val="tx1"/>
            </a:solidFill>
          </a:ln>
        </p:spPr>
        <p:txBody>
          <a:bodyPr wrap="square" rtlCol="0">
            <a:noAutofit/>
          </a:bodyPr>
          <a:lstStyle/>
          <a:p>
            <a:pPr algn="l"/>
            <a:r>
              <a:rPr lang="en-US" sz="1400" dirty="0"/>
              <a:t>Here we have general information about the resource and the abstract.</a:t>
            </a:r>
          </a:p>
        </p:txBody>
      </p:sp>
      <p:cxnSp>
        <p:nvCxnSpPr>
          <p:cNvPr id="7" name="Straight Arrow Connector 6">
            <a:extLst>
              <a:ext uri="{FF2B5EF4-FFF2-40B4-BE49-F238E27FC236}">
                <a16:creationId xmlns:a16="http://schemas.microsoft.com/office/drawing/2014/main" id="{D4A09831-2919-4A03-3981-0374E60F6B2F}"/>
              </a:ext>
            </a:extLst>
          </p:cNvPr>
          <p:cNvCxnSpPr>
            <a:cxnSpLocks/>
          </p:cNvCxnSpPr>
          <p:nvPr/>
        </p:nvCxnSpPr>
        <p:spPr>
          <a:xfrm flipH="1">
            <a:off x="1604332" y="5638358"/>
            <a:ext cx="975360" cy="2692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EAEFDBA-6A83-4247-8ADE-0124A74E2EDB}"/>
              </a:ext>
            </a:extLst>
          </p:cNvPr>
          <p:cNvSpPr txBox="1"/>
          <p:nvPr/>
        </p:nvSpPr>
        <p:spPr>
          <a:xfrm>
            <a:off x="2579692" y="5328478"/>
            <a:ext cx="1604332" cy="499040"/>
          </a:xfrm>
          <a:prstGeom prst="rect">
            <a:avLst/>
          </a:prstGeom>
          <a:solidFill>
            <a:srgbClr val="FFFF00"/>
          </a:solidFill>
          <a:ln>
            <a:solidFill>
              <a:schemeClr val="tx1"/>
            </a:solidFill>
          </a:ln>
        </p:spPr>
        <p:txBody>
          <a:bodyPr wrap="square" rtlCol="0">
            <a:noAutofit/>
          </a:bodyPr>
          <a:lstStyle/>
          <a:p>
            <a:pPr algn="l"/>
            <a:r>
              <a:rPr lang="en-US" sz="1400" dirty="0"/>
              <a:t>Now we will click “Full Text Online”</a:t>
            </a:r>
          </a:p>
        </p:txBody>
      </p:sp>
      <p:cxnSp>
        <p:nvCxnSpPr>
          <p:cNvPr id="14" name="Straight Arrow Connector 13">
            <a:extLst>
              <a:ext uri="{FF2B5EF4-FFF2-40B4-BE49-F238E27FC236}">
                <a16:creationId xmlns:a16="http://schemas.microsoft.com/office/drawing/2014/main" id="{5F1CA1E6-7A5F-714E-ED97-7FB63A7CC6A9}"/>
              </a:ext>
            </a:extLst>
          </p:cNvPr>
          <p:cNvCxnSpPr>
            <a:cxnSpLocks/>
          </p:cNvCxnSpPr>
          <p:nvPr/>
        </p:nvCxnSpPr>
        <p:spPr>
          <a:xfrm flipH="1">
            <a:off x="7608892" y="1690752"/>
            <a:ext cx="975360" cy="2692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9590300-34A3-530A-55C1-1429F93255AE}"/>
              </a:ext>
            </a:extLst>
          </p:cNvPr>
          <p:cNvSpPr txBox="1"/>
          <p:nvPr/>
        </p:nvSpPr>
        <p:spPr>
          <a:xfrm>
            <a:off x="8584252" y="1380872"/>
            <a:ext cx="1270948" cy="499040"/>
          </a:xfrm>
          <a:prstGeom prst="rect">
            <a:avLst/>
          </a:prstGeom>
          <a:solidFill>
            <a:srgbClr val="FFFF00"/>
          </a:solidFill>
          <a:ln>
            <a:solidFill>
              <a:schemeClr val="tx1"/>
            </a:solidFill>
          </a:ln>
        </p:spPr>
        <p:txBody>
          <a:bodyPr wrap="square" rtlCol="0">
            <a:noAutofit/>
          </a:bodyPr>
          <a:lstStyle/>
          <a:p>
            <a:pPr algn="l"/>
            <a:r>
              <a:rPr lang="en-US" sz="1400" dirty="0"/>
              <a:t>We selected this resource</a:t>
            </a:r>
          </a:p>
        </p:txBody>
      </p:sp>
    </p:spTree>
    <p:extLst>
      <p:ext uri="{BB962C8B-B14F-4D97-AF65-F5344CB8AC3E}">
        <p14:creationId xmlns:p14="http://schemas.microsoft.com/office/powerpoint/2010/main" val="744144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033E3-128B-A314-CF2F-B10E5C4EBD3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62B5CB0-575A-9449-54C5-BD11477B666F}"/>
              </a:ext>
            </a:extLst>
          </p:cNvPr>
          <p:cNvSpPr>
            <a:spLocks noGrp="1"/>
          </p:cNvSpPr>
          <p:nvPr>
            <p:ph type="title"/>
          </p:nvPr>
        </p:nvSpPr>
        <p:spPr/>
        <p:txBody>
          <a:bodyPr/>
          <a:lstStyle/>
          <a:p>
            <a:r>
              <a:rPr lang="en-US" dirty="0"/>
              <a:t>An example using the Primo Research Assistant </a:t>
            </a:r>
            <a:endParaRPr lang="en-NL" dirty="0"/>
          </a:p>
        </p:txBody>
      </p:sp>
      <p:sp>
        <p:nvSpPr>
          <p:cNvPr id="9" name="Slide Number Placeholder 5">
            <a:extLst>
              <a:ext uri="{FF2B5EF4-FFF2-40B4-BE49-F238E27FC236}">
                <a16:creationId xmlns:a16="http://schemas.microsoft.com/office/drawing/2014/main" id="{9A90BA88-C62A-0969-437B-FB3581ED4EE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42</a:t>
            </a:fld>
            <a:endParaRPr lang="en-GB"/>
          </a:p>
        </p:txBody>
      </p:sp>
      <p:sp>
        <p:nvSpPr>
          <p:cNvPr id="11" name="Content Placeholder 10">
            <a:extLst>
              <a:ext uri="{FF2B5EF4-FFF2-40B4-BE49-F238E27FC236}">
                <a16:creationId xmlns:a16="http://schemas.microsoft.com/office/drawing/2014/main" id="{E34AD076-F0B6-B009-1EB9-5BE0A158AEFE}"/>
              </a:ext>
            </a:extLst>
          </p:cNvPr>
          <p:cNvSpPr>
            <a:spLocks noGrp="1"/>
          </p:cNvSpPr>
          <p:nvPr>
            <p:ph sz="quarter" idx="13"/>
          </p:nvPr>
        </p:nvSpPr>
        <p:spPr>
          <a:xfrm>
            <a:off x="370663" y="1131352"/>
            <a:ext cx="11335783" cy="499040"/>
          </a:xfrm>
        </p:spPr>
        <p:txBody>
          <a:bodyPr/>
          <a:lstStyle/>
          <a:p>
            <a:pPr>
              <a:buFont typeface="Arial" panose="020B0604020202020204" pitchFamily="34" charset="0"/>
              <a:buChar char="•"/>
            </a:pPr>
            <a:r>
              <a:rPr lang="en-US" dirty="0"/>
              <a:t>After clicking “Full Text Online” we can access the resource</a:t>
            </a:r>
          </a:p>
        </p:txBody>
      </p:sp>
      <p:pic>
        <p:nvPicPr>
          <p:cNvPr id="3" name="Picture 2">
            <a:extLst>
              <a:ext uri="{FF2B5EF4-FFF2-40B4-BE49-F238E27FC236}">
                <a16:creationId xmlns:a16="http://schemas.microsoft.com/office/drawing/2014/main" id="{74D537AC-81BA-A00B-F47A-01541C1078FF}"/>
              </a:ext>
            </a:extLst>
          </p:cNvPr>
          <p:cNvPicPr>
            <a:picLocks noChangeAspect="1"/>
          </p:cNvPicPr>
          <p:nvPr/>
        </p:nvPicPr>
        <p:blipFill>
          <a:blip r:embed="rId2"/>
          <a:stretch>
            <a:fillRect/>
          </a:stretch>
        </p:blipFill>
        <p:spPr>
          <a:xfrm>
            <a:off x="0" y="1640840"/>
            <a:ext cx="12192000" cy="4511040"/>
          </a:xfrm>
          <a:prstGeom prst="rect">
            <a:avLst/>
          </a:prstGeom>
          <a:ln>
            <a:solidFill>
              <a:schemeClr val="tx1"/>
            </a:solidFill>
          </a:ln>
        </p:spPr>
      </p:pic>
    </p:spTree>
    <p:extLst>
      <p:ext uri="{BB962C8B-B14F-4D97-AF65-F5344CB8AC3E}">
        <p14:creationId xmlns:p14="http://schemas.microsoft.com/office/powerpoint/2010/main" val="3966289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55497-2DA5-39DC-BCAB-9891D3F2FE4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D61DAB-30B1-F7B7-686B-0808EDAE677B}"/>
              </a:ext>
            </a:extLst>
          </p:cNvPr>
          <p:cNvPicPr>
            <a:picLocks noChangeAspect="1"/>
          </p:cNvPicPr>
          <p:nvPr/>
        </p:nvPicPr>
        <p:blipFill>
          <a:blip r:embed="rId2"/>
          <a:stretch>
            <a:fillRect/>
          </a:stretch>
        </p:blipFill>
        <p:spPr>
          <a:xfrm>
            <a:off x="0" y="1791411"/>
            <a:ext cx="12192000" cy="3905097"/>
          </a:xfrm>
          <a:prstGeom prst="rect">
            <a:avLst/>
          </a:prstGeom>
          <a:ln>
            <a:solidFill>
              <a:schemeClr val="tx1"/>
            </a:solidFill>
          </a:ln>
        </p:spPr>
      </p:pic>
      <p:sp>
        <p:nvSpPr>
          <p:cNvPr id="10" name="Title 9">
            <a:extLst>
              <a:ext uri="{FF2B5EF4-FFF2-40B4-BE49-F238E27FC236}">
                <a16:creationId xmlns:a16="http://schemas.microsoft.com/office/drawing/2014/main" id="{B1E381E5-7981-6C8D-45A0-ACF5C43E7303}"/>
              </a:ext>
            </a:extLst>
          </p:cNvPr>
          <p:cNvSpPr>
            <a:spLocks noGrp="1"/>
          </p:cNvSpPr>
          <p:nvPr>
            <p:ph type="title"/>
          </p:nvPr>
        </p:nvSpPr>
        <p:spPr/>
        <p:txBody>
          <a:bodyPr/>
          <a:lstStyle/>
          <a:p>
            <a:r>
              <a:rPr lang="en-US" dirty="0"/>
              <a:t>An example using the Primo Research Assistant </a:t>
            </a:r>
            <a:endParaRPr lang="en-NL" dirty="0"/>
          </a:p>
        </p:txBody>
      </p:sp>
      <p:sp>
        <p:nvSpPr>
          <p:cNvPr id="9" name="Slide Number Placeholder 5">
            <a:extLst>
              <a:ext uri="{FF2B5EF4-FFF2-40B4-BE49-F238E27FC236}">
                <a16:creationId xmlns:a16="http://schemas.microsoft.com/office/drawing/2014/main" id="{305B1E0F-8C2B-32ED-0C11-D45EDB398D6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43</a:t>
            </a:fld>
            <a:endParaRPr lang="en-GB"/>
          </a:p>
        </p:txBody>
      </p:sp>
      <p:sp>
        <p:nvSpPr>
          <p:cNvPr id="11" name="Content Placeholder 10">
            <a:extLst>
              <a:ext uri="{FF2B5EF4-FFF2-40B4-BE49-F238E27FC236}">
                <a16:creationId xmlns:a16="http://schemas.microsoft.com/office/drawing/2014/main" id="{C8A07100-CF0F-B5B4-7137-DF50A92D31A5}"/>
              </a:ext>
            </a:extLst>
          </p:cNvPr>
          <p:cNvSpPr>
            <a:spLocks noGrp="1"/>
          </p:cNvSpPr>
          <p:nvPr>
            <p:ph sz="quarter" idx="13"/>
          </p:nvPr>
        </p:nvSpPr>
        <p:spPr>
          <a:xfrm>
            <a:off x="370663" y="1131352"/>
            <a:ext cx="11335783" cy="595848"/>
          </a:xfrm>
        </p:spPr>
        <p:txBody>
          <a:bodyPr/>
          <a:lstStyle/>
          <a:p>
            <a:pPr>
              <a:buFont typeface="Arial" panose="020B0604020202020204" pitchFamily="34" charset="0"/>
              <a:buChar char="•"/>
            </a:pPr>
            <a:r>
              <a:rPr lang="en-US" dirty="0"/>
              <a:t>Now we will click “View more results from your library search”</a:t>
            </a:r>
          </a:p>
        </p:txBody>
      </p:sp>
      <p:sp>
        <p:nvSpPr>
          <p:cNvPr id="18" name="Rectangle 17">
            <a:extLst>
              <a:ext uri="{FF2B5EF4-FFF2-40B4-BE49-F238E27FC236}">
                <a16:creationId xmlns:a16="http://schemas.microsoft.com/office/drawing/2014/main" id="{87A22C3D-3AE4-3CE4-0ED9-FAC6355DF57F}"/>
              </a:ext>
            </a:extLst>
          </p:cNvPr>
          <p:cNvSpPr/>
          <p:nvPr/>
        </p:nvSpPr>
        <p:spPr>
          <a:xfrm>
            <a:off x="10749281" y="1917777"/>
            <a:ext cx="1403772" cy="104894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4" name="Arrow: Down 3">
            <a:extLst>
              <a:ext uri="{FF2B5EF4-FFF2-40B4-BE49-F238E27FC236}">
                <a16:creationId xmlns:a16="http://schemas.microsoft.com/office/drawing/2014/main" id="{95AA9688-A07E-DA4E-7432-6B57337819A4}"/>
              </a:ext>
            </a:extLst>
          </p:cNvPr>
          <p:cNvSpPr/>
          <p:nvPr/>
        </p:nvSpPr>
        <p:spPr>
          <a:xfrm>
            <a:off x="11267440" y="1107440"/>
            <a:ext cx="439006" cy="734771"/>
          </a:xfrm>
          <a:prstGeom prst="downArrow">
            <a:avLst/>
          </a:prstGeom>
          <a:solidFill>
            <a:schemeClr val="bg1"/>
          </a:solid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108950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09428-9144-4839-511F-98BDA04DFC9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7543673-7D8E-A52B-D859-579FF3770154}"/>
              </a:ext>
            </a:extLst>
          </p:cNvPr>
          <p:cNvSpPr>
            <a:spLocks noGrp="1"/>
          </p:cNvSpPr>
          <p:nvPr>
            <p:ph type="title"/>
          </p:nvPr>
        </p:nvSpPr>
        <p:spPr/>
        <p:txBody>
          <a:bodyPr/>
          <a:lstStyle/>
          <a:p>
            <a:r>
              <a:rPr lang="en-US" dirty="0"/>
              <a:t>An example using the Primo Research Assistant </a:t>
            </a:r>
            <a:endParaRPr lang="en-NL" dirty="0"/>
          </a:p>
        </p:txBody>
      </p:sp>
      <p:sp>
        <p:nvSpPr>
          <p:cNvPr id="9" name="Slide Number Placeholder 5">
            <a:extLst>
              <a:ext uri="{FF2B5EF4-FFF2-40B4-BE49-F238E27FC236}">
                <a16:creationId xmlns:a16="http://schemas.microsoft.com/office/drawing/2014/main" id="{FE396B7E-97AF-BDAF-94CD-847129F2597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44</a:t>
            </a:fld>
            <a:endParaRPr lang="en-GB"/>
          </a:p>
        </p:txBody>
      </p:sp>
      <p:sp>
        <p:nvSpPr>
          <p:cNvPr id="11" name="Content Placeholder 10">
            <a:extLst>
              <a:ext uri="{FF2B5EF4-FFF2-40B4-BE49-F238E27FC236}">
                <a16:creationId xmlns:a16="http://schemas.microsoft.com/office/drawing/2014/main" id="{98DBD48A-E8CD-5DB6-6C11-1E4FE939F9C9}"/>
              </a:ext>
            </a:extLst>
          </p:cNvPr>
          <p:cNvSpPr>
            <a:spLocks noGrp="1"/>
          </p:cNvSpPr>
          <p:nvPr>
            <p:ph sz="quarter" idx="13"/>
          </p:nvPr>
        </p:nvSpPr>
        <p:spPr>
          <a:xfrm>
            <a:off x="370663" y="1131352"/>
            <a:ext cx="11335783" cy="595848"/>
          </a:xfrm>
        </p:spPr>
        <p:txBody>
          <a:bodyPr/>
          <a:lstStyle/>
          <a:p>
            <a:r>
              <a:rPr lang="en-US" dirty="0"/>
              <a:t>The “natural language search query” gets translated to a “complex Boolean Search”. </a:t>
            </a:r>
          </a:p>
        </p:txBody>
      </p:sp>
      <p:graphicFrame>
        <p:nvGraphicFramePr>
          <p:cNvPr id="6" name="Table 5">
            <a:extLst>
              <a:ext uri="{FF2B5EF4-FFF2-40B4-BE49-F238E27FC236}">
                <a16:creationId xmlns:a16="http://schemas.microsoft.com/office/drawing/2014/main" id="{A8E51E89-5519-9453-1F60-01561DD49EFB}"/>
              </a:ext>
            </a:extLst>
          </p:cNvPr>
          <p:cNvGraphicFramePr>
            <a:graphicFrameLocks noGrp="1"/>
          </p:cNvGraphicFramePr>
          <p:nvPr>
            <p:extLst>
              <p:ext uri="{D42A27DB-BD31-4B8C-83A1-F6EECF244321}">
                <p14:modId xmlns:p14="http://schemas.microsoft.com/office/powerpoint/2010/main" val="2050906129"/>
              </p:ext>
            </p:extLst>
          </p:nvPr>
        </p:nvGraphicFramePr>
        <p:xfrm>
          <a:off x="472965" y="1959884"/>
          <a:ext cx="11421604" cy="3597986"/>
        </p:xfrm>
        <a:graphic>
          <a:graphicData uri="http://schemas.openxmlformats.org/drawingml/2006/table">
            <a:tbl>
              <a:tblPr firstRow="1" bandRow="1">
                <a:tableStyleId>{073A0DAA-6AF3-43AB-8588-CEC1D06C72B9}</a:tableStyleId>
              </a:tblPr>
              <a:tblGrid>
                <a:gridCol w="5710802">
                  <a:extLst>
                    <a:ext uri="{9D8B030D-6E8A-4147-A177-3AD203B41FA5}">
                      <a16:colId xmlns:a16="http://schemas.microsoft.com/office/drawing/2014/main" val="4094553916"/>
                    </a:ext>
                  </a:extLst>
                </a:gridCol>
                <a:gridCol w="5710802">
                  <a:extLst>
                    <a:ext uri="{9D8B030D-6E8A-4147-A177-3AD203B41FA5}">
                      <a16:colId xmlns:a16="http://schemas.microsoft.com/office/drawing/2014/main" val="3628628810"/>
                    </a:ext>
                  </a:extLst>
                </a:gridCol>
              </a:tblGrid>
              <a:tr h="489026">
                <a:tc>
                  <a:txBody>
                    <a:bodyPr/>
                    <a:lstStyle/>
                    <a:p>
                      <a:r>
                        <a:rPr lang="en-US" dirty="0"/>
                        <a:t>The “natural language search query”</a:t>
                      </a:r>
                    </a:p>
                  </a:txBody>
                  <a:tcPr/>
                </a:tc>
                <a:tc>
                  <a:txBody>
                    <a:bodyPr/>
                    <a:lstStyle/>
                    <a:p>
                      <a:r>
                        <a:rPr lang="en-US" dirty="0"/>
                        <a:t>The </a:t>
                      </a:r>
                      <a:r>
                        <a:rPr lang="en-US" sz="1800" b="1" kern="1200" dirty="0">
                          <a:solidFill>
                            <a:schemeClr val="lt1"/>
                          </a:solidFill>
                          <a:effectLst/>
                        </a:rPr>
                        <a:t>“complex Boolean Search” </a:t>
                      </a:r>
                      <a:endParaRPr lang="en-US" dirty="0"/>
                    </a:p>
                  </a:txBody>
                  <a:tcPr/>
                </a:tc>
                <a:extLst>
                  <a:ext uri="{0D108BD9-81ED-4DB2-BD59-A6C34878D82A}">
                    <a16:rowId xmlns:a16="http://schemas.microsoft.com/office/drawing/2014/main" val="4081232599"/>
                  </a:ext>
                </a:extLst>
              </a:tr>
              <a:tr h="2068058">
                <a:tc>
                  <a:txBody>
                    <a:bodyPr/>
                    <a:lstStyle/>
                    <a:p>
                      <a:r>
                        <a:rPr lang="en-US" sz="1800" kern="1200" dirty="0">
                          <a:solidFill>
                            <a:schemeClr val="dk1"/>
                          </a:solidFill>
                          <a:effectLst/>
                        </a:rPr>
                        <a:t>What are some of the major contributions of academic universities in Taiwan in the field of library and information science?</a:t>
                      </a:r>
                      <a:endParaRPr lang="en-US" dirty="0"/>
                    </a:p>
                  </a:txBody>
                  <a:tcPr/>
                </a:tc>
                <a:tc>
                  <a:txBody>
                    <a:bodyPr/>
                    <a:lstStyle/>
                    <a:p>
                      <a:r>
                        <a:rPr lang="en-US" dirty="0"/>
                        <a:t>(("academic universities in Taiwan") AND ("library and information science") AND (contributions)) OR ((Taiwanese universities AND LIS research) OR (academic output)) OR (("library science") OR ("information science" AND Taiwan AND university achievements)) OR ((higher education Taiwan) AND ("information management") AND (impact)) OR (academic contributions Taiwan LIS) OR (What are some of the major contributions of academic universities in Taiwan in the field of library and information science?)</a:t>
                      </a:r>
                    </a:p>
                  </a:txBody>
                  <a:tcPr/>
                </a:tc>
                <a:extLst>
                  <a:ext uri="{0D108BD9-81ED-4DB2-BD59-A6C34878D82A}">
                    <a16:rowId xmlns:a16="http://schemas.microsoft.com/office/drawing/2014/main" val="2832479017"/>
                  </a:ext>
                </a:extLst>
              </a:tr>
            </a:tbl>
          </a:graphicData>
        </a:graphic>
      </p:graphicFrame>
    </p:spTree>
    <p:extLst>
      <p:ext uri="{BB962C8B-B14F-4D97-AF65-F5344CB8AC3E}">
        <p14:creationId xmlns:p14="http://schemas.microsoft.com/office/powerpoint/2010/main" val="4168138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B512B-17AC-7F18-257C-9D40DE6E18B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CBE50D5-B34D-75CD-113E-AAE6529EC587}"/>
              </a:ext>
            </a:extLst>
          </p:cNvPr>
          <p:cNvSpPr>
            <a:spLocks noGrp="1"/>
          </p:cNvSpPr>
          <p:nvPr>
            <p:ph type="title"/>
          </p:nvPr>
        </p:nvSpPr>
        <p:spPr/>
        <p:txBody>
          <a:bodyPr/>
          <a:lstStyle/>
          <a:p>
            <a:r>
              <a:rPr lang="en-US" dirty="0"/>
              <a:t>An example using the Primo Research Assistant </a:t>
            </a:r>
            <a:endParaRPr lang="en-NL" dirty="0"/>
          </a:p>
        </p:txBody>
      </p:sp>
      <p:sp>
        <p:nvSpPr>
          <p:cNvPr id="9" name="Slide Number Placeholder 5">
            <a:extLst>
              <a:ext uri="{FF2B5EF4-FFF2-40B4-BE49-F238E27FC236}">
                <a16:creationId xmlns:a16="http://schemas.microsoft.com/office/drawing/2014/main" id="{C0BA2774-4A7F-7916-E6CA-3867C050197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45</a:t>
            </a:fld>
            <a:endParaRPr lang="en-GB"/>
          </a:p>
        </p:txBody>
      </p:sp>
      <p:pic>
        <p:nvPicPr>
          <p:cNvPr id="6" name="Picture 5">
            <a:extLst>
              <a:ext uri="{FF2B5EF4-FFF2-40B4-BE49-F238E27FC236}">
                <a16:creationId xmlns:a16="http://schemas.microsoft.com/office/drawing/2014/main" id="{8CC1549C-6AD5-FE42-9491-F09CD4B44F59}"/>
              </a:ext>
            </a:extLst>
          </p:cNvPr>
          <p:cNvPicPr>
            <a:picLocks noChangeAspect="1"/>
          </p:cNvPicPr>
          <p:nvPr/>
        </p:nvPicPr>
        <p:blipFill>
          <a:blip r:embed="rId2"/>
          <a:stretch>
            <a:fillRect/>
          </a:stretch>
        </p:blipFill>
        <p:spPr>
          <a:xfrm>
            <a:off x="0" y="799600"/>
            <a:ext cx="12192000" cy="5258799"/>
          </a:xfrm>
          <a:prstGeom prst="rect">
            <a:avLst/>
          </a:prstGeom>
          <a:ln>
            <a:solidFill>
              <a:schemeClr val="tx1"/>
            </a:solidFill>
          </a:ln>
        </p:spPr>
      </p:pic>
      <p:sp>
        <p:nvSpPr>
          <p:cNvPr id="8" name="Rectangle 7">
            <a:extLst>
              <a:ext uri="{FF2B5EF4-FFF2-40B4-BE49-F238E27FC236}">
                <a16:creationId xmlns:a16="http://schemas.microsoft.com/office/drawing/2014/main" id="{C0EF2FE7-7690-57F0-EAB1-69B81387E02B}"/>
              </a:ext>
            </a:extLst>
          </p:cNvPr>
          <p:cNvSpPr/>
          <p:nvPr/>
        </p:nvSpPr>
        <p:spPr>
          <a:xfrm>
            <a:off x="1895429" y="868567"/>
            <a:ext cx="7153978" cy="39129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11" name="Straight Arrow Connector 10">
            <a:extLst>
              <a:ext uri="{FF2B5EF4-FFF2-40B4-BE49-F238E27FC236}">
                <a16:creationId xmlns:a16="http://schemas.microsoft.com/office/drawing/2014/main" id="{157BF058-DACA-7459-BC56-2EEE4D62247D}"/>
              </a:ext>
            </a:extLst>
          </p:cNvPr>
          <p:cNvCxnSpPr>
            <a:cxnSpLocks/>
          </p:cNvCxnSpPr>
          <p:nvPr/>
        </p:nvCxnSpPr>
        <p:spPr>
          <a:xfrm flipH="1" flipV="1">
            <a:off x="7293581" y="1328833"/>
            <a:ext cx="1427305" cy="5161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026467B-AD65-FD2B-6A47-4FA29D6F4C73}"/>
              </a:ext>
            </a:extLst>
          </p:cNvPr>
          <p:cNvSpPr txBox="1"/>
          <p:nvPr/>
        </p:nvSpPr>
        <p:spPr>
          <a:xfrm>
            <a:off x="8720886" y="1844953"/>
            <a:ext cx="2850406" cy="1213207"/>
          </a:xfrm>
          <a:prstGeom prst="rect">
            <a:avLst/>
          </a:prstGeom>
          <a:solidFill>
            <a:srgbClr val="FFFF00"/>
          </a:solidFill>
          <a:ln>
            <a:solidFill>
              <a:schemeClr val="tx1"/>
            </a:solidFill>
          </a:ln>
        </p:spPr>
        <p:txBody>
          <a:bodyPr wrap="square" rtlCol="0">
            <a:noAutofit/>
          </a:bodyPr>
          <a:lstStyle/>
          <a:p>
            <a:r>
              <a:rPr lang="en-US" sz="1400" dirty="0"/>
              <a:t>Here is the “complex Boolean Search”  which was automatically created by the Primo Research Assistant from the “natural language search query”</a:t>
            </a:r>
          </a:p>
        </p:txBody>
      </p:sp>
    </p:spTree>
    <p:extLst>
      <p:ext uri="{BB962C8B-B14F-4D97-AF65-F5344CB8AC3E}">
        <p14:creationId xmlns:p14="http://schemas.microsoft.com/office/powerpoint/2010/main" val="2925773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Asking Primo Assistant in a language other than English</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46</a:t>
            </a:fld>
            <a:endParaRPr lang="en-GB" dirty="0"/>
          </a:p>
        </p:txBody>
      </p:sp>
    </p:spTree>
    <p:extLst>
      <p:ext uri="{BB962C8B-B14F-4D97-AF65-F5344CB8AC3E}">
        <p14:creationId xmlns:p14="http://schemas.microsoft.com/office/powerpoint/2010/main" val="3079423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01204-9983-B931-6488-48921705DB0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8F079C1-5F01-B2C9-5688-7762EE3E1A68}"/>
              </a:ext>
            </a:extLst>
          </p:cNvPr>
          <p:cNvSpPr>
            <a:spLocks noGrp="1"/>
          </p:cNvSpPr>
          <p:nvPr>
            <p:ph type="title"/>
          </p:nvPr>
        </p:nvSpPr>
        <p:spPr/>
        <p:txBody>
          <a:bodyPr/>
          <a:lstStyle/>
          <a:p>
            <a:r>
              <a:rPr lang="en-US" dirty="0"/>
              <a:t>Asking Primo Assistant in a language other than English</a:t>
            </a:r>
          </a:p>
        </p:txBody>
      </p:sp>
      <p:sp>
        <p:nvSpPr>
          <p:cNvPr id="9" name="Slide Number Placeholder 5">
            <a:extLst>
              <a:ext uri="{FF2B5EF4-FFF2-40B4-BE49-F238E27FC236}">
                <a16:creationId xmlns:a16="http://schemas.microsoft.com/office/drawing/2014/main" id="{9C965844-5D81-35CC-F438-54550B7D3F8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47</a:t>
            </a:fld>
            <a:endParaRPr lang="en-GB"/>
          </a:p>
        </p:txBody>
      </p:sp>
      <p:sp>
        <p:nvSpPr>
          <p:cNvPr id="11" name="Content Placeholder 10">
            <a:extLst>
              <a:ext uri="{FF2B5EF4-FFF2-40B4-BE49-F238E27FC236}">
                <a16:creationId xmlns:a16="http://schemas.microsoft.com/office/drawing/2014/main" id="{F1F6DB5B-DBB7-D80B-9D3E-AD1681C17BCD}"/>
              </a:ext>
            </a:extLst>
          </p:cNvPr>
          <p:cNvSpPr>
            <a:spLocks noGrp="1"/>
          </p:cNvSpPr>
          <p:nvPr>
            <p:ph sz="quarter" idx="13"/>
          </p:nvPr>
        </p:nvSpPr>
        <p:spPr>
          <a:xfrm>
            <a:off x="370663" y="1131352"/>
            <a:ext cx="11335783" cy="3288248"/>
          </a:xfrm>
        </p:spPr>
        <p:txBody>
          <a:bodyPr/>
          <a:lstStyle/>
          <a:p>
            <a:r>
              <a:rPr lang="en-US" dirty="0"/>
              <a:t>We will now look at four different examples of the user asking Primo Assistant in a language other than English.</a:t>
            </a:r>
          </a:p>
          <a:p>
            <a:r>
              <a:rPr lang="en-US" dirty="0"/>
              <a:t>We will see that when a language other than English is used:</a:t>
            </a:r>
          </a:p>
          <a:p>
            <a:pPr marL="342900" indent="-342900">
              <a:buFont typeface="+mj-lt"/>
              <a:buAutoNum type="arabicPeriod"/>
            </a:pPr>
            <a:r>
              <a:rPr lang="en-US" dirty="0"/>
              <a:t>The resources provided by Primo Assistant will be in English and the language used (provided there are resources in the language used)</a:t>
            </a:r>
          </a:p>
          <a:p>
            <a:pPr marL="342900" indent="-342900">
              <a:buFont typeface="+mj-lt"/>
              <a:buAutoNum type="arabicPeriod"/>
            </a:pPr>
            <a:r>
              <a:rPr lang="en-US" dirty="0"/>
              <a:t>The overview answer provided by Primo Assistant will be in the language used</a:t>
            </a:r>
          </a:p>
          <a:p>
            <a:pPr marL="342900" indent="-342900">
              <a:buFont typeface="+mj-lt"/>
              <a:buAutoNum type="arabicPeriod"/>
            </a:pPr>
            <a:r>
              <a:rPr lang="en-US" dirty="0"/>
              <a:t>The suggested related questions provided by Primo Assistant will be in the language used</a:t>
            </a:r>
          </a:p>
          <a:p>
            <a:pPr marL="342900" indent="-342900">
              <a:buFont typeface="+mj-lt"/>
              <a:buAutoNum type="arabicPeriod"/>
            </a:pPr>
            <a:endParaRPr lang="en-US" dirty="0"/>
          </a:p>
          <a:p>
            <a:pPr marL="342900" indent="-342900">
              <a:buFont typeface="+mj-lt"/>
              <a:buAutoNum type="arabicPeriod"/>
            </a:pPr>
            <a:endParaRPr lang="en-US" dirty="0"/>
          </a:p>
          <a:p>
            <a:endParaRPr lang="en-US" dirty="0"/>
          </a:p>
        </p:txBody>
      </p:sp>
    </p:spTree>
    <p:extLst>
      <p:ext uri="{BB962C8B-B14F-4D97-AF65-F5344CB8AC3E}">
        <p14:creationId xmlns:p14="http://schemas.microsoft.com/office/powerpoint/2010/main" val="1953662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B3700-5FBC-DAE9-9462-3FDF48B44F1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5AD8925-6772-3415-EB92-5BBF115C6DF3}"/>
              </a:ext>
            </a:extLst>
          </p:cNvPr>
          <p:cNvSpPr>
            <a:spLocks noGrp="1"/>
          </p:cNvSpPr>
          <p:nvPr>
            <p:ph type="title"/>
          </p:nvPr>
        </p:nvSpPr>
        <p:spPr/>
        <p:txBody>
          <a:bodyPr/>
          <a:lstStyle/>
          <a:p>
            <a:r>
              <a:rPr lang="en-US" dirty="0"/>
              <a:t>Asking Primo Assistant in a language other than English</a:t>
            </a:r>
          </a:p>
        </p:txBody>
      </p:sp>
      <p:sp>
        <p:nvSpPr>
          <p:cNvPr id="9" name="Slide Number Placeholder 5">
            <a:extLst>
              <a:ext uri="{FF2B5EF4-FFF2-40B4-BE49-F238E27FC236}">
                <a16:creationId xmlns:a16="http://schemas.microsoft.com/office/drawing/2014/main" id="{94CE4C21-72C3-CDD7-88A2-836E8010168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48</a:t>
            </a:fld>
            <a:endParaRPr lang="en-GB"/>
          </a:p>
        </p:txBody>
      </p:sp>
      <p:sp>
        <p:nvSpPr>
          <p:cNvPr id="11" name="Content Placeholder 10">
            <a:extLst>
              <a:ext uri="{FF2B5EF4-FFF2-40B4-BE49-F238E27FC236}">
                <a16:creationId xmlns:a16="http://schemas.microsoft.com/office/drawing/2014/main" id="{F6D5D27C-3B19-6AEA-006F-7EABEBD58646}"/>
              </a:ext>
            </a:extLst>
          </p:cNvPr>
          <p:cNvSpPr>
            <a:spLocks noGrp="1"/>
          </p:cNvSpPr>
          <p:nvPr>
            <p:ph sz="quarter" idx="13"/>
          </p:nvPr>
        </p:nvSpPr>
        <p:spPr>
          <a:xfrm>
            <a:off x="370663" y="1131352"/>
            <a:ext cx="11335783" cy="595848"/>
          </a:xfrm>
        </p:spPr>
        <p:txBody>
          <a:bodyPr/>
          <a:lstStyle/>
          <a:p>
            <a:r>
              <a:rPr lang="en-US" dirty="0"/>
              <a:t>For example, we could ask the following question any of these languages (but here we will do only four examples)</a:t>
            </a:r>
          </a:p>
          <a:p>
            <a:endParaRPr lang="en-US" dirty="0"/>
          </a:p>
        </p:txBody>
      </p:sp>
      <p:graphicFrame>
        <p:nvGraphicFramePr>
          <p:cNvPr id="6" name="Table 5">
            <a:extLst>
              <a:ext uri="{FF2B5EF4-FFF2-40B4-BE49-F238E27FC236}">
                <a16:creationId xmlns:a16="http://schemas.microsoft.com/office/drawing/2014/main" id="{7A8BB7B2-D71D-1E96-30EB-82C3BDC3D0DB}"/>
              </a:ext>
            </a:extLst>
          </p:cNvPr>
          <p:cNvGraphicFramePr>
            <a:graphicFrameLocks noGrp="1"/>
          </p:cNvGraphicFramePr>
          <p:nvPr>
            <p:extLst>
              <p:ext uri="{D42A27DB-BD31-4B8C-83A1-F6EECF244321}">
                <p14:modId xmlns:p14="http://schemas.microsoft.com/office/powerpoint/2010/main" val="3828974087"/>
              </p:ext>
            </p:extLst>
          </p:nvPr>
        </p:nvGraphicFramePr>
        <p:xfrm>
          <a:off x="472965" y="1959886"/>
          <a:ext cx="11421604" cy="3678914"/>
        </p:xfrm>
        <a:graphic>
          <a:graphicData uri="http://schemas.openxmlformats.org/drawingml/2006/table">
            <a:tbl>
              <a:tblPr firstRow="1" bandRow="1">
                <a:tableStyleId>{073A0DAA-6AF3-43AB-8588-CEC1D06C72B9}</a:tableStyleId>
              </a:tblPr>
              <a:tblGrid>
                <a:gridCol w="1498075">
                  <a:extLst>
                    <a:ext uri="{9D8B030D-6E8A-4147-A177-3AD203B41FA5}">
                      <a16:colId xmlns:a16="http://schemas.microsoft.com/office/drawing/2014/main" val="4094553916"/>
                    </a:ext>
                  </a:extLst>
                </a:gridCol>
                <a:gridCol w="9923529">
                  <a:extLst>
                    <a:ext uri="{9D8B030D-6E8A-4147-A177-3AD203B41FA5}">
                      <a16:colId xmlns:a16="http://schemas.microsoft.com/office/drawing/2014/main" val="3628628810"/>
                    </a:ext>
                  </a:extLst>
                </a:gridCol>
              </a:tblGrid>
              <a:tr h="271975">
                <a:tc>
                  <a:txBody>
                    <a:bodyPr/>
                    <a:lstStyle/>
                    <a:p>
                      <a:pPr algn="ctr"/>
                      <a:r>
                        <a:rPr lang="en-US" sz="1200" dirty="0"/>
                        <a:t>Language</a:t>
                      </a:r>
                    </a:p>
                  </a:txBody>
                  <a:tcPr/>
                </a:tc>
                <a:tc>
                  <a:txBody>
                    <a:bodyPr/>
                    <a:lstStyle/>
                    <a:p>
                      <a:pPr algn="ctr"/>
                      <a:r>
                        <a:rPr lang="en-US" sz="1200" dirty="0"/>
                        <a:t>Query</a:t>
                      </a:r>
                    </a:p>
                  </a:txBody>
                  <a:tcPr/>
                </a:tc>
                <a:extLst>
                  <a:ext uri="{0D108BD9-81ED-4DB2-BD59-A6C34878D82A}">
                    <a16:rowId xmlns:a16="http://schemas.microsoft.com/office/drawing/2014/main" val="4081232599"/>
                  </a:ext>
                </a:extLst>
              </a:tr>
              <a:tr h="418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English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How has RDA affected the training and education of academic librarians</a:t>
                      </a:r>
                      <a:r>
                        <a:rPr lang="en-US" sz="1200" dirty="0"/>
                        <a:t>?</a:t>
                      </a:r>
                    </a:p>
                    <a:p>
                      <a:endParaRPr lang="en-US" sz="1200" kern="1200" dirty="0">
                        <a:solidFill>
                          <a:schemeClr val="dk1"/>
                        </a:solidFill>
                        <a:effectLst/>
                        <a:latin typeface="+mn-lt"/>
                        <a:ea typeface="+mn-ea"/>
                        <a:cs typeface="+mn-cs"/>
                      </a:endParaRPr>
                    </a:p>
                  </a:txBody>
                  <a:tcPr/>
                </a:tc>
                <a:extLst>
                  <a:ext uri="{0D108BD9-81ED-4DB2-BD59-A6C34878D82A}">
                    <a16:rowId xmlns:a16="http://schemas.microsoft.com/office/drawing/2014/main" val="2832479017"/>
                  </a:ext>
                </a:extLst>
              </a:tr>
              <a:tr h="31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French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Comment la RDA a-t-</a:t>
                      </a:r>
                      <a:r>
                        <a:rPr lang="en-US" sz="1200" kern="1200" dirty="0" err="1">
                          <a:solidFill>
                            <a:schemeClr val="dk1"/>
                          </a:solidFill>
                          <a:effectLst/>
                          <a:latin typeface="+mn-lt"/>
                          <a:ea typeface="+mn-ea"/>
                          <a:cs typeface="+mn-cs"/>
                        </a:rPr>
                        <a:t>elle</a:t>
                      </a:r>
                      <a:r>
                        <a:rPr lang="en-US" sz="1200" kern="1200" dirty="0">
                          <a:solidFill>
                            <a:schemeClr val="dk1"/>
                          </a:solidFill>
                          <a:effectLst/>
                          <a:latin typeface="+mn-lt"/>
                          <a:ea typeface="+mn-ea"/>
                          <a:cs typeface="+mn-cs"/>
                        </a:rPr>
                        <a:t> </a:t>
                      </a:r>
                      <a:r>
                        <a:rPr lang="en-US" sz="1200" kern="1200" dirty="0" err="1">
                          <a:solidFill>
                            <a:schemeClr val="dk1"/>
                          </a:solidFill>
                          <a:effectLst/>
                          <a:latin typeface="+mn-lt"/>
                          <a:ea typeface="+mn-ea"/>
                          <a:cs typeface="+mn-cs"/>
                        </a:rPr>
                        <a:t>influencé</a:t>
                      </a:r>
                      <a:r>
                        <a:rPr lang="en-US" sz="1200" kern="1200" dirty="0">
                          <a:solidFill>
                            <a:schemeClr val="dk1"/>
                          </a:solidFill>
                          <a:effectLst/>
                          <a:latin typeface="+mn-lt"/>
                          <a:ea typeface="+mn-ea"/>
                          <a:cs typeface="+mn-cs"/>
                        </a:rPr>
                        <a:t> la formation </a:t>
                      </a:r>
                      <a:r>
                        <a:rPr lang="en-US" sz="1200" kern="1200" dirty="0" err="1">
                          <a:solidFill>
                            <a:schemeClr val="dk1"/>
                          </a:solidFill>
                          <a:effectLst/>
                          <a:latin typeface="+mn-lt"/>
                          <a:ea typeface="+mn-ea"/>
                          <a:cs typeface="+mn-cs"/>
                        </a:rPr>
                        <a:t>professionnelle</a:t>
                      </a:r>
                      <a:r>
                        <a:rPr lang="en-US" sz="1200" kern="1200" dirty="0">
                          <a:solidFill>
                            <a:schemeClr val="dk1"/>
                          </a:solidFill>
                          <a:effectLst/>
                          <a:latin typeface="+mn-lt"/>
                          <a:ea typeface="+mn-ea"/>
                          <a:cs typeface="+mn-cs"/>
                        </a:rPr>
                        <a:t> et </a:t>
                      </a:r>
                      <a:r>
                        <a:rPr lang="en-US" sz="1200" kern="1200" dirty="0" err="1">
                          <a:solidFill>
                            <a:schemeClr val="dk1"/>
                          </a:solidFill>
                          <a:effectLst/>
                          <a:latin typeface="+mn-lt"/>
                          <a:ea typeface="+mn-ea"/>
                          <a:cs typeface="+mn-cs"/>
                        </a:rPr>
                        <a:t>l’enseignement</a:t>
                      </a:r>
                      <a:r>
                        <a:rPr lang="en-US" sz="1200" kern="1200" dirty="0">
                          <a:solidFill>
                            <a:schemeClr val="dk1"/>
                          </a:solidFill>
                          <a:effectLst/>
                          <a:latin typeface="+mn-lt"/>
                          <a:ea typeface="+mn-ea"/>
                          <a:cs typeface="+mn-cs"/>
                        </a:rPr>
                        <a:t> de </a:t>
                      </a:r>
                      <a:r>
                        <a:rPr lang="en-US" sz="1200" kern="1200" dirty="0" err="1">
                          <a:solidFill>
                            <a:schemeClr val="dk1"/>
                          </a:solidFill>
                          <a:effectLst/>
                          <a:latin typeface="+mn-lt"/>
                          <a:ea typeface="+mn-ea"/>
                          <a:cs typeface="+mn-cs"/>
                        </a:rPr>
                        <a:t>bibliothécaires</a:t>
                      </a:r>
                      <a:r>
                        <a:rPr lang="en-US" sz="1200" kern="1200" dirty="0">
                          <a:solidFill>
                            <a:schemeClr val="dk1"/>
                          </a:solidFill>
                          <a:effectLst/>
                          <a:latin typeface="+mn-lt"/>
                          <a:ea typeface="+mn-ea"/>
                          <a:cs typeface="+mn-cs"/>
                        </a:rPr>
                        <a:t> </a:t>
                      </a:r>
                      <a:r>
                        <a:rPr lang="en-US" sz="1200" kern="1200" dirty="0" err="1">
                          <a:solidFill>
                            <a:schemeClr val="dk1"/>
                          </a:solidFill>
                          <a:effectLst/>
                          <a:latin typeface="+mn-lt"/>
                          <a:ea typeface="+mn-ea"/>
                          <a:cs typeface="+mn-cs"/>
                        </a:rPr>
                        <a:t>académiques</a:t>
                      </a:r>
                      <a:r>
                        <a:rPr lang="en-US" sz="1200" kern="1200" dirty="0">
                          <a:solidFill>
                            <a:schemeClr val="dk1"/>
                          </a:solidFill>
                          <a:effectLst/>
                          <a:latin typeface="+mn-lt"/>
                          <a:ea typeface="+mn-ea"/>
                          <a:cs typeface="+mn-cs"/>
                        </a:rPr>
                        <a:t>?</a:t>
                      </a:r>
                    </a:p>
                  </a:txBody>
                  <a:tcPr/>
                </a:tc>
                <a:extLst>
                  <a:ext uri="{0D108BD9-81ED-4DB2-BD59-A6C34878D82A}">
                    <a16:rowId xmlns:a16="http://schemas.microsoft.com/office/drawing/2014/main" val="3009065934"/>
                  </a:ext>
                </a:extLst>
              </a:tr>
              <a:tr h="418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Traditional Chinese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dk1"/>
                          </a:solidFill>
                          <a:effectLst/>
                          <a:latin typeface="+mn-lt"/>
                          <a:ea typeface="+mn-ea"/>
                          <a:cs typeface="+mn-cs"/>
                        </a:rPr>
                        <a:t>RDA</a:t>
                      </a:r>
                      <a:r>
                        <a:rPr lang="zh-TW" altLang="en-US" sz="1200" kern="1200" dirty="0">
                          <a:solidFill>
                            <a:schemeClr val="dk1"/>
                          </a:solidFill>
                          <a:effectLst/>
                          <a:latin typeface="+mn-lt"/>
                          <a:ea typeface="+mn-ea"/>
                          <a:cs typeface="+mn-cs"/>
                        </a:rPr>
                        <a:t>對學術圖書館員的訓練和教育產生了哪些影響？</a:t>
                      </a:r>
                      <a:endParaRPr lang="en-US" sz="1200" kern="1200" dirty="0">
                        <a:solidFill>
                          <a:schemeClr val="dk1"/>
                        </a:solidFill>
                        <a:effectLst/>
                        <a:latin typeface="+mn-lt"/>
                        <a:ea typeface="+mn-ea"/>
                        <a:cs typeface="+mn-cs"/>
                      </a:endParaRPr>
                    </a:p>
                  </a:txBody>
                  <a:tcPr/>
                </a:tc>
                <a:extLst>
                  <a:ext uri="{0D108BD9-81ED-4DB2-BD59-A6C34878D82A}">
                    <a16:rowId xmlns:a16="http://schemas.microsoft.com/office/drawing/2014/main" val="4288740801"/>
                  </a:ext>
                </a:extLst>
              </a:tr>
              <a:tr h="418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Italian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In </a:t>
                      </a:r>
                      <a:r>
                        <a:rPr lang="en-US" sz="1200" kern="1200" dirty="0" err="1">
                          <a:solidFill>
                            <a:schemeClr val="dk1"/>
                          </a:solidFill>
                          <a:effectLst/>
                          <a:latin typeface="+mn-lt"/>
                          <a:ea typeface="+mn-ea"/>
                          <a:cs typeface="+mn-cs"/>
                        </a:rPr>
                        <a:t>che</a:t>
                      </a:r>
                      <a:r>
                        <a:rPr lang="en-US" sz="1200" kern="1200" dirty="0">
                          <a:solidFill>
                            <a:schemeClr val="dk1"/>
                          </a:solidFill>
                          <a:effectLst/>
                          <a:latin typeface="+mn-lt"/>
                          <a:ea typeface="+mn-ea"/>
                          <a:cs typeface="+mn-cs"/>
                        </a:rPr>
                        <a:t> modo </a:t>
                      </a:r>
                      <a:r>
                        <a:rPr lang="en-US" sz="1200" kern="1200" dirty="0" err="1">
                          <a:solidFill>
                            <a:schemeClr val="dk1"/>
                          </a:solidFill>
                          <a:effectLst/>
                          <a:latin typeface="+mn-lt"/>
                          <a:ea typeface="+mn-ea"/>
                          <a:cs typeface="+mn-cs"/>
                        </a:rPr>
                        <a:t>l'RDA</a:t>
                      </a:r>
                      <a:r>
                        <a:rPr lang="en-US" sz="1200" kern="1200" dirty="0">
                          <a:solidFill>
                            <a:schemeClr val="dk1"/>
                          </a:solidFill>
                          <a:effectLst/>
                          <a:latin typeface="+mn-lt"/>
                          <a:ea typeface="+mn-ea"/>
                          <a:cs typeface="+mn-cs"/>
                        </a:rPr>
                        <a:t> ha </a:t>
                      </a:r>
                      <a:r>
                        <a:rPr lang="en-US" sz="1200" kern="1200" dirty="0" err="1">
                          <a:solidFill>
                            <a:schemeClr val="dk1"/>
                          </a:solidFill>
                          <a:effectLst/>
                          <a:latin typeface="+mn-lt"/>
                          <a:ea typeface="+mn-ea"/>
                          <a:cs typeface="+mn-cs"/>
                        </a:rPr>
                        <a:t>influenzato</a:t>
                      </a:r>
                      <a:r>
                        <a:rPr lang="en-US" sz="1200" kern="1200" dirty="0">
                          <a:solidFill>
                            <a:schemeClr val="dk1"/>
                          </a:solidFill>
                          <a:effectLst/>
                          <a:latin typeface="+mn-lt"/>
                          <a:ea typeface="+mn-ea"/>
                          <a:cs typeface="+mn-cs"/>
                        </a:rPr>
                        <a:t> la </a:t>
                      </a:r>
                      <a:r>
                        <a:rPr lang="en-US" sz="1200" kern="1200" dirty="0" err="1">
                          <a:solidFill>
                            <a:schemeClr val="dk1"/>
                          </a:solidFill>
                          <a:effectLst/>
                          <a:latin typeface="+mn-lt"/>
                          <a:ea typeface="+mn-ea"/>
                          <a:cs typeface="+mn-cs"/>
                        </a:rPr>
                        <a:t>formazione</a:t>
                      </a:r>
                      <a:r>
                        <a:rPr lang="en-US" sz="1200" kern="1200" dirty="0">
                          <a:solidFill>
                            <a:schemeClr val="dk1"/>
                          </a:solidFill>
                          <a:effectLst/>
                          <a:latin typeface="+mn-lt"/>
                          <a:ea typeface="+mn-ea"/>
                          <a:cs typeface="+mn-cs"/>
                        </a:rPr>
                        <a:t> e </a:t>
                      </a:r>
                      <a:r>
                        <a:rPr lang="en-US" sz="1200" kern="1200" dirty="0" err="1">
                          <a:solidFill>
                            <a:schemeClr val="dk1"/>
                          </a:solidFill>
                          <a:effectLst/>
                          <a:latin typeface="+mn-lt"/>
                          <a:ea typeface="+mn-ea"/>
                          <a:cs typeface="+mn-cs"/>
                        </a:rPr>
                        <a:t>l’istruzione</a:t>
                      </a:r>
                      <a:r>
                        <a:rPr lang="en-US" sz="1200" kern="1200" dirty="0">
                          <a:solidFill>
                            <a:schemeClr val="dk1"/>
                          </a:solidFill>
                          <a:effectLst/>
                          <a:latin typeface="+mn-lt"/>
                          <a:ea typeface="+mn-ea"/>
                          <a:cs typeface="+mn-cs"/>
                        </a:rPr>
                        <a:t> </a:t>
                      </a:r>
                      <a:r>
                        <a:rPr lang="en-US" sz="1200" kern="1200" dirty="0" err="1">
                          <a:solidFill>
                            <a:schemeClr val="dk1"/>
                          </a:solidFill>
                          <a:effectLst/>
                          <a:latin typeface="+mn-lt"/>
                          <a:ea typeface="+mn-ea"/>
                          <a:cs typeface="+mn-cs"/>
                        </a:rPr>
                        <a:t>dei</a:t>
                      </a:r>
                      <a:r>
                        <a:rPr lang="en-US" sz="1200" kern="1200" dirty="0">
                          <a:solidFill>
                            <a:schemeClr val="dk1"/>
                          </a:solidFill>
                          <a:effectLst/>
                          <a:latin typeface="+mn-lt"/>
                          <a:ea typeface="+mn-ea"/>
                          <a:cs typeface="+mn-cs"/>
                        </a:rPr>
                        <a:t> </a:t>
                      </a:r>
                      <a:r>
                        <a:rPr lang="en-US" sz="1200" kern="1200" dirty="0" err="1">
                          <a:solidFill>
                            <a:schemeClr val="dk1"/>
                          </a:solidFill>
                          <a:effectLst/>
                          <a:latin typeface="+mn-lt"/>
                          <a:ea typeface="+mn-ea"/>
                          <a:cs typeface="+mn-cs"/>
                        </a:rPr>
                        <a:t>bibliotecari</a:t>
                      </a:r>
                      <a:r>
                        <a:rPr lang="en-US" sz="1200" kern="1200" dirty="0">
                          <a:solidFill>
                            <a:schemeClr val="dk1"/>
                          </a:solidFill>
                          <a:effectLst/>
                          <a:latin typeface="+mn-lt"/>
                          <a:ea typeface="+mn-ea"/>
                          <a:cs typeface="+mn-cs"/>
                        </a:rPr>
                        <a:t> </a:t>
                      </a:r>
                      <a:r>
                        <a:rPr lang="en-US" sz="1200" kern="1200" dirty="0" err="1">
                          <a:solidFill>
                            <a:schemeClr val="dk1"/>
                          </a:solidFill>
                          <a:effectLst/>
                          <a:latin typeface="+mn-lt"/>
                          <a:ea typeface="+mn-ea"/>
                          <a:cs typeface="+mn-cs"/>
                        </a:rPr>
                        <a:t>accademici</a:t>
                      </a:r>
                      <a:r>
                        <a:rPr lang="en-US" sz="1200" kern="1200" dirty="0">
                          <a:solidFill>
                            <a:schemeClr val="dk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n-ea"/>
                        <a:cs typeface="+mn-cs"/>
                      </a:endParaRPr>
                    </a:p>
                  </a:txBody>
                  <a:tcPr/>
                </a:tc>
                <a:extLst>
                  <a:ext uri="{0D108BD9-81ED-4DB2-BD59-A6C34878D82A}">
                    <a16:rowId xmlns:a16="http://schemas.microsoft.com/office/drawing/2014/main" val="1021071332"/>
                  </a:ext>
                </a:extLst>
              </a:tr>
              <a:tr h="418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Dutch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Hoe </a:t>
                      </a:r>
                      <a:r>
                        <a:rPr lang="en-US" sz="1200" kern="1200" dirty="0" err="1">
                          <a:solidFill>
                            <a:schemeClr val="dk1"/>
                          </a:solidFill>
                          <a:effectLst/>
                          <a:latin typeface="+mn-lt"/>
                          <a:ea typeface="+mn-ea"/>
                          <a:cs typeface="+mn-cs"/>
                        </a:rPr>
                        <a:t>heeft</a:t>
                      </a:r>
                      <a:r>
                        <a:rPr lang="en-US" sz="1200" kern="1200" dirty="0">
                          <a:solidFill>
                            <a:schemeClr val="dk1"/>
                          </a:solidFill>
                          <a:effectLst/>
                          <a:latin typeface="+mn-lt"/>
                          <a:ea typeface="+mn-ea"/>
                          <a:cs typeface="+mn-cs"/>
                        </a:rPr>
                        <a:t> RDA de </a:t>
                      </a:r>
                      <a:r>
                        <a:rPr lang="en-US" sz="1200" kern="1200" dirty="0" err="1">
                          <a:solidFill>
                            <a:schemeClr val="dk1"/>
                          </a:solidFill>
                          <a:effectLst/>
                          <a:latin typeface="+mn-lt"/>
                          <a:ea typeface="+mn-ea"/>
                          <a:cs typeface="+mn-cs"/>
                        </a:rPr>
                        <a:t>opleiding</a:t>
                      </a:r>
                      <a:r>
                        <a:rPr lang="en-US" sz="1200" kern="1200" dirty="0">
                          <a:solidFill>
                            <a:schemeClr val="dk1"/>
                          </a:solidFill>
                          <a:effectLst/>
                          <a:latin typeface="+mn-lt"/>
                          <a:ea typeface="+mn-ea"/>
                          <a:cs typeface="+mn-cs"/>
                        </a:rPr>
                        <a:t> </a:t>
                      </a:r>
                      <a:r>
                        <a:rPr lang="en-US" sz="1200" kern="1200" dirty="0" err="1">
                          <a:solidFill>
                            <a:schemeClr val="dk1"/>
                          </a:solidFill>
                          <a:effectLst/>
                          <a:latin typeface="+mn-lt"/>
                          <a:ea typeface="+mn-ea"/>
                          <a:cs typeface="+mn-cs"/>
                        </a:rPr>
                        <a:t>en</a:t>
                      </a:r>
                      <a:r>
                        <a:rPr lang="en-US" sz="1200" kern="1200" dirty="0">
                          <a:solidFill>
                            <a:schemeClr val="dk1"/>
                          </a:solidFill>
                          <a:effectLst/>
                          <a:latin typeface="+mn-lt"/>
                          <a:ea typeface="+mn-ea"/>
                          <a:cs typeface="+mn-cs"/>
                        </a:rPr>
                        <a:t> het </a:t>
                      </a:r>
                      <a:r>
                        <a:rPr lang="en-US" sz="1200" kern="1200" dirty="0" err="1">
                          <a:solidFill>
                            <a:schemeClr val="dk1"/>
                          </a:solidFill>
                          <a:effectLst/>
                          <a:latin typeface="+mn-lt"/>
                          <a:ea typeface="+mn-ea"/>
                          <a:cs typeface="+mn-cs"/>
                        </a:rPr>
                        <a:t>onderwijs</a:t>
                      </a:r>
                      <a:r>
                        <a:rPr lang="en-US" sz="1200" kern="1200" dirty="0">
                          <a:solidFill>
                            <a:schemeClr val="dk1"/>
                          </a:solidFill>
                          <a:effectLst/>
                          <a:latin typeface="+mn-lt"/>
                          <a:ea typeface="+mn-ea"/>
                          <a:cs typeface="+mn-cs"/>
                        </a:rPr>
                        <a:t> van </a:t>
                      </a:r>
                      <a:r>
                        <a:rPr lang="en-US" sz="1200" kern="1200" dirty="0" err="1">
                          <a:solidFill>
                            <a:schemeClr val="dk1"/>
                          </a:solidFill>
                          <a:effectLst/>
                          <a:latin typeface="+mn-lt"/>
                          <a:ea typeface="+mn-ea"/>
                          <a:cs typeface="+mn-cs"/>
                        </a:rPr>
                        <a:t>academische</a:t>
                      </a:r>
                      <a:r>
                        <a:rPr lang="en-US" sz="1200" kern="1200" dirty="0">
                          <a:solidFill>
                            <a:schemeClr val="dk1"/>
                          </a:solidFill>
                          <a:effectLst/>
                          <a:latin typeface="+mn-lt"/>
                          <a:ea typeface="+mn-ea"/>
                          <a:cs typeface="+mn-cs"/>
                        </a:rPr>
                        <a:t> </a:t>
                      </a:r>
                      <a:r>
                        <a:rPr lang="en-US" sz="1200" kern="1200" dirty="0" err="1">
                          <a:solidFill>
                            <a:schemeClr val="dk1"/>
                          </a:solidFill>
                          <a:effectLst/>
                          <a:latin typeface="+mn-lt"/>
                          <a:ea typeface="+mn-ea"/>
                          <a:cs typeface="+mn-cs"/>
                        </a:rPr>
                        <a:t>bibliothecarissen</a:t>
                      </a:r>
                      <a:r>
                        <a:rPr lang="en-US" sz="1200" kern="1200" dirty="0">
                          <a:solidFill>
                            <a:schemeClr val="dk1"/>
                          </a:solidFill>
                          <a:effectLst/>
                          <a:latin typeface="+mn-lt"/>
                          <a:ea typeface="+mn-ea"/>
                          <a:cs typeface="+mn-cs"/>
                        </a:rPr>
                        <a:t> </a:t>
                      </a:r>
                      <a:r>
                        <a:rPr lang="en-US" sz="1200" kern="1200" dirty="0" err="1">
                          <a:solidFill>
                            <a:schemeClr val="dk1"/>
                          </a:solidFill>
                          <a:effectLst/>
                          <a:latin typeface="+mn-lt"/>
                          <a:ea typeface="+mn-ea"/>
                          <a:cs typeface="+mn-cs"/>
                        </a:rPr>
                        <a:t>beïnvloed</a:t>
                      </a:r>
                      <a:r>
                        <a:rPr lang="en-US" sz="1200" kern="1200" dirty="0">
                          <a:solidFill>
                            <a:schemeClr val="dk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n-ea"/>
                        <a:cs typeface="+mn-cs"/>
                      </a:endParaRPr>
                    </a:p>
                  </a:txBody>
                  <a:tcPr/>
                </a:tc>
                <a:extLst>
                  <a:ext uri="{0D108BD9-81ED-4DB2-BD59-A6C34878D82A}">
                    <a16:rowId xmlns:a16="http://schemas.microsoft.com/office/drawing/2014/main" val="2313174944"/>
                  </a:ext>
                </a:extLst>
              </a:tr>
              <a:tr h="418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German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Wie hat </a:t>
                      </a:r>
                      <a:r>
                        <a:rPr lang="en-US" sz="1200" kern="1200" dirty="0" err="1">
                          <a:solidFill>
                            <a:schemeClr val="dk1"/>
                          </a:solidFill>
                          <a:effectLst/>
                          <a:latin typeface="+mn-lt"/>
                          <a:ea typeface="+mn-ea"/>
                          <a:cs typeface="+mn-cs"/>
                        </a:rPr>
                        <a:t>sich</a:t>
                      </a:r>
                      <a:r>
                        <a:rPr lang="en-US" sz="1200" kern="1200" dirty="0">
                          <a:solidFill>
                            <a:schemeClr val="dk1"/>
                          </a:solidFill>
                          <a:effectLst/>
                          <a:latin typeface="+mn-lt"/>
                          <a:ea typeface="+mn-ea"/>
                          <a:cs typeface="+mn-cs"/>
                        </a:rPr>
                        <a:t> die </a:t>
                      </a:r>
                      <a:r>
                        <a:rPr lang="en-US" sz="1200" kern="1200" dirty="0" err="1">
                          <a:solidFill>
                            <a:schemeClr val="dk1"/>
                          </a:solidFill>
                          <a:effectLst/>
                          <a:latin typeface="+mn-lt"/>
                          <a:ea typeface="+mn-ea"/>
                          <a:cs typeface="+mn-cs"/>
                        </a:rPr>
                        <a:t>Einführung</a:t>
                      </a:r>
                      <a:r>
                        <a:rPr lang="en-US" sz="1200" kern="1200" dirty="0">
                          <a:solidFill>
                            <a:schemeClr val="dk1"/>
                          </a:solidFill>
                          <a:effectLst/>
                          <a:latin typeface="+mn-lt"/>
                          <a:ea typeface="+mn-ea"/>
                          <a:cs typeface="+mn-cs"/>
                        </a:rPr>
                        <a:t> von RDA auf die </a:t>
                      </a:r>
                      <a:r>
                        <a:rPr lang="en-US" sz="1200" kern="1200" dirty="0" err="1">
                          <a:solidFill>
                            <a:schemeClr val="dk1"/>
                          </a:solidFill>
                          <a:effectLst/>
                          <a:latin typeface="+mn-lt"/>
                          <a:ea typeface="+mn-ea"/>
                          <a:cs typeface="+mn-cs"/>
                        </a:rPr>
                        <a:t>Ausbildung</a:t>
                      </a:r>
                      <a:r>
                        <a:rPr lang="en-US" sz="1200" kern="1200" dirty="0">
                          <a:solidFill>
                            <a:schemeClr val="dk1"/>
                          </a:solidFill>
                          <a:effectLst/>
                          <a:latin typeface="+mn-lt"/>
                          <a:ea typeface="+mn-ea"/>
                          <a:cs typeface="+mn-cs"/>
                        </a:rPr>
                        <a:t> und </a:t>
                      </a:r>
                      <a:r>
                        <a:rPr lang="en-US" sz="1200" kern="1200" dirty="0" err="1">
                          <a:solidFill>
                            <a:schemeClr val="dk1"/>
                          </a:solidFill>
                          <a:effectLst/>
                          <a:latin typeface="+mn-lt"/>
                          <a:ea typeface="+mn-ea"/>
                          <a:cs typeface="+mn-cs"/>
                        </a:rPr>
                        <a:t>Weiterbildung</a:t>
                      </a:r>
                      <a:r>
                        <a:rPr lang="en-US" sz="1200" kern="1200" dirty="0">
                          <a:solidFill>
                            <a:schemeClr val="dk1"/>
                          </a:solidFill>
                          <a:effectLst/>
                          <a:latin typeface="+mn-lt"/>
                          <a:ea typeface="+mn-ea"/>
                          <a:cs typeface="+mn-cs"/>
                        </a:rPr>
                        <a:t> von </a:t>
                      </a:r>
                      <a:r>
                        <a:rPr lang="en-US" sz="1200" kern="1200" dirty="0" err="1">
                          <a:solidFill>
                            <a:schemeClr val="dk1"/>
                          </a:solidFill>
                          <a:effectLst/>
                          <a:latin typeface="+mn-lt"/>
                          <a:ea typeface="+mn-ea"/>
                          <a:cs typeface="+mn-cs"/>
                        </a:rPr>
                        <a:t>wissenschaftlichen</a:t>
                      </a:r>
                      <a:r>
                        <a:rPr lang="en-US" sz="1200" kern="1200" dirty="0">
                          <a:solidFill>
                            <a:schemeClr val="dk1"/>
                          </a:solidFill>
                          <a:effectLst/>
                          <a:latin typeface="+mn-lt"/>
                          <a:ea typeface="+mn-ea"/>
                          <a:cs typeface="+mn-cs"/>
                        </a:rPr>
                        <a:t> </a:t>
                      </a:r>
                      <a:r>
                        <a:rPr lang="en-US" sz="1200" kern="1200" dirty="0" err="1">
                          <a:solidFill>
                            <a:schemeClr val="dk1"/>
                          </a:solidFill>
                          <a:effectLst/>
                          <a:latin typeface="+mn-lt"/>
                          <a:ea typeface="+mn-ea"/>
                          <a:cs typeface="+mn-cs"/>
                        </a:rPr>
                        <a:t>Bibliothekaren</a:t>
                      </a:r>
                      <a:r>
                        <a:rPr lang="en-US" sz="1200" kern="1200" dirty="0">
                          <a:solidFill>
                            <a:schemeClr val="dk1"/>
                          </a:solidFill>
                          <a:effectLst/>
                          <a:latin typeface="+mn-lt"/>
                          <a:ea typeface="+mn-ea"/>
                          <a:cs typeface="+mn-cs"/>
                        </a:rPr>
                        <a:t> </a:t>
                      </a:r>
                      <a:r>
                        <a:rPr lang="en-US" sz="1200" kern="1200" dirty="0" err="1">
                          <a:solidFill>
                            <a:schemeClr val="dk1"/>
                          </a:solidFill>
                          <a:effectLst/>
                          <a:latin typeface="+mn-lt"/>
                          <a:ea typeface="+mn-ea"/>
                          <a:cs typeface="+mn-cs"/>
                        </a:rPr>
                        <a:t>ausgewirkt</a:t>
                      </a:r>
                      <a:r>
                        <a:rPr lang="en-US" sz="1200" kern="1200" dirty="0">
                          <a:solidFill>
                            <a:schemeClr val="dk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n-ea"/>
                        <a:cs typeface="+mn-cs"/>
                      </a:endParaRPr>
                    </a:p>
                  </a:txBody>
                  <a:tcPr/>
                </a:tc>
                <a:extLst>
                  <a:ext uri="{0D108BD9-81ED-4DB2-BD59-A6C34878D82A}">
                    <a16:rowId xmlns:a16="http://schemas.microsoft.com/office/drawing/2014/main" val="126271286"/>
                  </a:ext>
                </a:extLst>
              </a:tr>
              <a:tr h="3466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Hebrew</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dk1"/>
                          </a:solidFill>
                          <a:effectLst/>
                          <a:latin typeface="+mn-lt"/>
                          <a:ea typeface="+mn-ea"/>
                          <a:cs typeface="+mn-cs"/>
                        </a:rPr>
                        <a:t>כיצד השפיע </a:t>
                      </a:r>
                      <a:r>
                        <a:rPr lang="en-US" sz="1200" kern="1200" dirty="0">
                          <a:solidFill>
                            <a:schemeClr val="dk1"/>
                          </a:solidFill>
                          <a:effectLst/>
                          <a:latin typeface="+mn-lt"/>
                          <a:ea typeface="+mn-ea"/>
                          <a:cs typeface="+mn-cs"/>
                        </a:rPr>
                        <a:t>RDA</a:t>
                      </a:r>
                      <a:r>
                        <a:rPr lang="he-IL" sz="1200" kern="1200" dirty="0">
                          <a:solidFill>
                            <a:schemeClr val="dk1"/>
                          </a:solidFill>
                          <a:effectLst/>
                          <a:latin typeface="+mn-lt"/>
                          <a:ea typeface="+mn-ea"/>
                          <a:cs typeface="+mn-cs"/>
                        </a:rPr>
                        <a:t> על </a:t>
                      </a:r>
                      <a:r>
                        <a:rPr lang="he-IL" altLang="zh-TW" sz="1200" kern="1200" dirty="0">
                          <a:solidFill>
                            <a:schemeClr val="dk1"/>
                          </a:solidFill>
                          <a:effectLst/>
                          <a:latin typeface="+mn-lt"/>
                          <a:ea typeface="+mn-ea"/>
                          <a:cs typeface="+mn-cs"/>
                        </a:rPr>
                        <a:t>הכשרתם והשכלתם של ספרנים אקדמיים?</a:t>
                      </a:r>
                    </a:p>
                  </a:txBody>
                  <a:tcPr/>
                </a:tc>
                <a:extLst>
                  <a:ext uri="{0D108BD9-81ED-4DB2-BD59-A6C34878D82A}">
                    <a16:rowId xmlns:a16="http://schemas.microsoft.com/office/drawing/2014/main" val="1243441409"/>
                  </a:ext>
                </a:extLst>
              </a:tr>
              <a:tr h="387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Spanish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a:t>
                      </a:r>
                      <a:r>
                        <a:rPr lang="en-US" sz="1200" kern="1200" dirty="0" err="1">
                          <a:solidFill>
                            <a:schemeClr val="dk1"/>
                          </a:solidFill>
                          <a:effectLst/>
                          <a:latin typeface="+mn-lt"/>
                          <a:ea typeface="+mn-ea"/>
                          <a:cs typeface="+mn-cs"/>
                        </a:rPr>
                        <a:t>Cómo</a:t>
                      </a:r>
                      <a:r>
                        <a:rPr lang="en-US" sz="1200" kern="1200" dirty="0">
                          <a:solidFill>
                            <a:schemeClr val="dk1"/>
                          </a:solidFill>
                          <a:effectLst/>
                          <a:latin typeface="+mn-lt"/>
                          <a:ea typeface="+mn-ea"/>
                          <a:cs typeface="+mn-cs"/>
                        </a:rPr>
                        <a:t> ha </a:t>
                      </a:r>
                      <a:r>
                        <a:rPr lang="en-US" sz="1200" kern="1200" dirty="0" err="1">
                          <a:solidFill>
                            <a:schemeClr val="dk1"/>
                          </a:solidFill>
                          <a:effectLst/>
                          <a:latin typeface="+mn-lt"/>
                          <a:ea typeface="+mn-ea"/>
                          <a:cs typeface="+mn-cs"/>
                        </a:rPr>
                        <a:t>afectado</a:t>
                      </a:r>
                      <a:r>
                        <a:rPr lang="en-US" sz="1200" kern="1200" dirty="0">
                          <a:solidFill>
                            <a:schemeClr val="dk1"/>
                          </a:solidFill>
                          <a:effectLst/>
                          <a:latin typeface="+mn-lt"/>
                          <a:ea typeface="+mn-ea"/>
                          <a:cs typeface="+mn-cs"/>
                        </a:rPr>
                        <a:t> la RDA a la </a:t>
                      </a:r>
                      <a:r>
                        <a:rPr lang="en-US" sz="1200" kern="1200" dirty="0" err="1">
                          <a:solidFill>
                            <a:schemeClr val="dk1"/>
                          </a:solidFill>
                          <a:effectLst/>
                          <a:latin typeface="+mn-lt"/>
                          <a:ea typeface="+mn-ea"/>
                          <a:cs typeface="+mn-cs"/>
                        </a:rPr>
                        <a:t>formación</a:t>
                      </a:r>
                      <a:r>
                        <a:rPr lang="en-US" sz="1200" kern="1200" dirty="0">
                          <a:solidFill>
                            <a:schemeClr val="dk1"/>
                          </a:solidFill>
                          <a:effectLst/>
                          <a:latin typeface="+mn-lt"/>
                          <a:ea typeface="+mn-ea"/>
                          <a:cs typeface="+mn-cs"/>
                        </a:rPr>
                        <a:t> y </a:t>
                      </a:r>
                      <a:r>
                        <a:rPr lang="en-US" sz="1200" kern="1200" dirty="0" err="1">
                          <a:solidFill>
                            <a:schemeClr val="dk1"/>
                          </a:solidFill>
                          <a:effectLst/>
                          <a:latin typeface="+mn-lt"/>
                          <a:ea typeface="+mn-ea"/>
                          <a:cs typeface="+mn-cs"/>
                        </a:rPr>
                        <a:t>educación</a:t>
                      </a:r>
                      <a:r>
                        <a:rPr lang="en-US" sz="1200" kern="1200" dirty="0">
                          <a:solidFill>
                            <a:schemeClr val="dk1"/>
                          </a:solidFill>
                          <a:effectLst/>
                          <a:latin typeface="+mn-lt"/>
                          <a:ea typeface="+mn-ea"/>
                          <a:cs typeface="+mn-cs"/>
                        </a:rPr>
                        <a:t> de </a:t>
                      </a:r>
                      <a:r>
                        <a:rPr lang="en-US" sz="1200" kern="1200" dirty="0" err="1">
                          <a:solidFill>
                            <a:schemeClr val="dk1"/>
                          </a:solidFill>
                          <a:effectLst/>
                          <a:latin typeface="+mn-lt"/>
                          <a:ea typeface="+mn-ea"/>
                          <a:cs typeface="+mn-cs"/>
                        </a:rPr>
                        <a:t>los</a:t>
                      </a:r>
                      <a:r>
                        <a:rPr lang="en-US" sz="1200" kern="1200" dirty="0">
                          <a:solidFill>
                            <a:schemeClr val="dk1"/>
                          </a:solidFill>
                          <a:effectLst/>
                          <a:latin typeface="+mn-lt"/>
                          <a:ea typeface="+mn-ea"/>
                          <a:cs typeface="+mn-cs"/>
                        </a:rPr>
                        <a:t> </a:t>
                      </a:r>
                      <a:r>
                        <a:rPr lang="en-US" sz="1200" kern="1200" dirty="0" err="1">
                          <a:solidFill>
                            <a:schemeClr val="dk1"/>
                          </a:solidFill>
                          <a:effectLst/>
                          <a:latin typeface="+mn-lt"/>
                          <a:ea typeface="+mn-ea"/>
                          <a:cs typeface="+mn-cs"/>
                        </a:rPr>
                        <a:t>bibliotecarios</a:t>
                      </a:r>
                      <a:r>
                        <a:rPr lang="en-US" sz="1200" kern="1200" dirty="0">
                          <a:solidFill>
                            <a:schemeClr val="dk1"/>
                          </a:solidFill>
                          <a:effectLst/>
                          <a:latin typeface="+mn-lt"/>
                          <a:ea typeface="+mn-ea"/>
                          <a:cs typeface="+mn-cs"/>
                        </a:rPr>
                        <a:t> </a:t>
                      </a:r>
                      <a:r>
                        <a:rPr lang="en-US" sz="1200" kern="1200" dirty="0" err="1">
                          <a:solidFill>
                            <a:schemeClr val="dk1"/>
                          </a:solidFill>
                          <a:effectLst/>
                          <a:latin typeface="+mn-lt"/>
                          <a:ea typeface="+mn-ea"/>
                          <a:cs typeface="+mn-cs"/>
                        </a:rPr>
                        <a:t>académicos</a:t>
                      </a:r>
                      <a:r>
                        <a:rPr lang="en-US" sz="1200" kern="1200" dirty="0">
                          <a:solidFill>
                            <a:schemeClr val="dk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he-IL" altLang="zh-TW" sz="1200" kern="1200" dirty="0">
                        <a:solidFill>
                          <a:schemeClr val="dk1"/>
                        </a:solidFill>
                        <a:effectLst/>
                        <a:latin typeface="+mn-lt"/>
                        <a:ea typeface="+mn-ea"/>
                        <a:cs typeface="+mn-cs"/>
                      </a:endParaRPr>
                    </a:p>
                  </a:txBody>
                  <a:tcPr/>
                </a:tc>
                <a:extLst>
                  <a:ext uri="{0D108BD9-81ED-4DB2-BD59-A6C34878D82A}">
                    <a16:rowId xmlns:a16="http://schemas.microsoft.com/office/drawing/2014/main" val="1645041760"/>
                  </a:ext>
                </a:extLst>
              </a:tr>
            </a:tbl>
          </a:graphicData>
        </a:graphic>
      </p:graphicFrame>
    </p:spTree>
    <p:extLst>
      <p:ext uri="{BB962C8B-B14F-4D97-AF65-F5344CB8AC3E}">
        <p14:creationId xmlns:p14="http://schemas.microsoft.com/office/powerpoint/2010/main" val="1710236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An example in the user's native language (not English) (example 1 of 5)</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49</a:t>
            </a:fld>
            <a:endParaRPr lang="en-GB" dirty="0"/>
          </a:p>
        </p:txBody>
      </p:sp>
    </p:spTree>
    <p:extLst>
      <p:ext uri="{BB962C8B-B14F-4D97-AF65-F5344CB8AC3E}">
        <p14:creationId xmlns:p14="http://schemas.microsoft.com/office/powerpoint/2010/main" val="1163720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BAB34C-A34C-4D9D-2558-97A732A9BC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75D5E5E-0D0B-1B59-59D6-9F9B6060D412}"/>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D127CE22-833F-0D21-E48C-C10BE861CA3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a:p>
        </p:txBody>
      </p:sp>
      <p:sp>
        <p:nvSpPr>
          <p:cNvPr id="11" name="Content Placeholder 10">
            <a:extLst>
              <a:ext uri="{FF2B5EF4-FFF2-40B4-BE49-F238E27FC236}">
                <a16:creationId xmlns:a16="http://schemas.microsoft.com/office/drawing/2014/main" id="{80A44AE9-1BE3-7BA2-EDB5-D75CCA8AFB34}"/>
              </a:ext>
            </a:extLst>
          </p:cNvPr>
          <p:cNvSpPr>
            <a:spLocks noGrp="1"/>
          </p:cNvSpPr>
          <p:nvPr>
            <p:ph sz="quarter" idx="13"/>
          </p:nvPr>
        </p:nvSpPr>
        <p:spPr>
          <a:xfrm>
            <a:off x="370663" y="1131352"/>
            <a:ext cx="11335783" cy="5055334"/>
          </a:xfrm>
        </p:spPr>
        <p:txBody>
          <a:bodyPr/>
          <a:lstStyle/>
          <a:p>
            <a:r>
              <a:rPr lang="en-US" sz="2000" dirty="0"/>
              <a:t>Primo Research Assistant is</a:t>
            </a:r>
          </a:p>
          <a:p>
            <a:pPr lvl="1"/>
            <a:r>
              <a:rPr lang="en-US" sz="2000" dirty="0"/>
              <a:t>A generative AI-powered tool designed to streamline time-intensive tasks. </a:t>
            </a:r>
          </a:p>
          <a:p>
            <a:pPr lvl="1"/>
            <a:r>
              <a:rPr lang="en-US" sz="2000" dirty="0"/>
              <a:t>Available to all institutions using Primo VE.</a:t>
            </a:r>
          </a:p>
          <a:p>
            <a:r>
              <a:rPr lang="en-US" sz="2000" dirty="0"/>
              <a:t>Primo Research Assistant uses a Retrieval Augmented Generation (RAG) architecture to combine the language capabilities of the LLM (Large Language Model) with the knowledge from material indexed in the Central Discovery Index (CDI).</a:t>
            </a:r>
          </a:p>
          <a:p>
            <a:r>
              <a:rPr lang="en-US" sz="2000" dirty="0"/>
              <a:t>In order to use the Primo Research Assistant users must be logged in.</a:t>
            </a:r>
          </a:p>
        </p:txBody>
      </p:sp>
    </p:spTree>
    <p:extLst>
      <p:ext uri="{BB962C8B-B14F-4D97-AF65-F5344CB8AC3E}">
        <p14:creationId xmlns:p14="http://schemas.microsoft.com/office/powerpoint/2010/main" val="3651084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3F90E-F0C8-1944-ACD8-2C9DEBEE2EF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F4C7472-5269-477B-17C6-8CA48CB94CDC}"/>
              </a:ext>
            </a:extLst>
          </p:cNvPr>
          <p:cNvSpPr>
            <a:spLocks noGrp="1"/>
          </p:cNvSpPr>
          <p:nvPr>
            <p:ph type="title"/>
          </p:nvPr>
        </p:nvSpPr>
        <p:spPr/>
        <p:txBody>
          <a:bodyPr/>
          <a:lstStyle/>
          <a:p>
            <a:r>
              <a:rPr lang="en-US" dirty="0"/>
              <a:t>An example in the user's native language (not English) - 1</a:t>
            </a:r>
          </a:p>
        </p:txBody>
      </p:sp>
      <p:sp>
        <p:nvSpPr>
          <p:cNvPr id="9" name="Slide Number Placeholder 5">
            <a:extLst>
              <a:ext uri="{FF2B5EF4-FFF2-40B4-BE49-F238E27FC236}">
                <a16:creationId xmlns:a16="http://schemas.microsoft.com/office/drawing/2014/main" id="{A859E82E-75A0-948A-00A1-6DE3A489F93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50</a:t>
            </a:fld>
            <a:endParaRPr lang="en-GB"/>
          </a:p>
        </p:txBody>
      </p:sp>
      <p:sp>
        <p:nvSpPr>
          <p:cNvPr id="11" name="Content Placeholder 10">
            <a:extLst>
              <a:ext uri="{FF2B5EF4-FFF2-40B4-BE49-F238E27FC236}">
                <a16:creationId xmlns:a16="http://schemas.microsoft.com/office/drawing/2014/main" id="{221B5C70-34A7-2276-756E-35C35D2EF2CB}"/>
              </a:ext>
            </a:extLst>
          </p:cNvPr>
          <p:cNvSpPr>
            <a:spLocks noGrp="1"/>
          </p:cNvSpPr>
          <p:nvPr>
            <p:ph sz="quarter" idx="13"/>
          </p:nvPr>
        </p:nvSpPr>
        <p:spPr>
          <a:xfrm>
            <a:off x="370663" y="1131352"/>
            <a:ext cx="11335783" cy="595848"/>
          </a:xfrm>
        </p:spPr>
        <p:txBody>
          <a:bodyPr/>
          <a:lstStyle/>
          <a:p>
            <a:r>
              <a:rPr lang="en-US" dirty="0"/>
              <a:t>We will now use the Primo Research Assistant in our native language (in this case French). </a:t>
            </a:r>
          </a:p>
        </p:txBody>
      </p:sp>
      <p:graphicFrame>
        <p:nvGraphicFramePr>
          <p:cNvPr id="6" name="Table 5">
            <a:extLst>
              <a:ext uri="{FF2B5EF4-FFF2-40B4-BE49-F238E27FC236}">
                <a16:creationId xmlns:a16="http://schemas.microsoft.com/office/drawing/2014/main" id="{0D421E28-B6B8-80E6-4EE3-491C2FAE989E}"/>
              </a:ext>
            </a:extLst>
          </p:cNvPr>
          <p:cNvGraphicFramePr>
            <a:graphicFrameLocks noGrp="1"/>
          </p:cNvGraphicFramePr>
          <p:nvPr>
            <p:extLst>
              <p:ext uri="{D42A27DB-BD31-4B8C-83A1-F6EECF244321}">
                <p14:modId xmlns:p14="http://schemas.microsoft.com/office/powerpoint/2010/main" val="3889004352"/>
              </p:ext>
            </p:extLst>
          </p:nvPr>
        </p:nvGraphicFramePr>
        <p:xfrm>
          <a:off x="472965" y="1959884"/>
          <a:ext cx="11421604" cy="2708138"/>
        </p:xfrm>
        <a:graphic>
          <a:graphicData uri="http://schemas.openxmlformats.org/drawingml/2006/table">
            <a:tbl>
              <a:tblPr firstRow="1" bandRow="1">
                <a:tableStyleId>{073A0DAA-6AF3-43AB-8588-CEC1D06C72B9}</a:tableStyleId>
              </a:tblPr>
              <a:tblGrid>
                <a:gridCol w="5710802">
                  <a:extLst>
                    <a:ext uri="{9D8B030D-6E8A-4147-A177-3AD203B41FA5}">
                      <a16:colId xmlns:a16="http://schemas.microsoft.com/office/drawing/2014/main" val="4094553916"/>
                    </a:ext>
                  </a:extLst>
                </a:gridCol>
                <a:gridCol w="5710802">
                  <a:extLst>
                    <a:ext uri="{9D8B030D-6E8A-4147-A177-3AD203B41FA5}">
                      <a16:colId xmlns:a16="http://schemas.microsoft.com/office/drawing/2014/main" val="3628628810"/>
                    </a:ext>
                  </a:extLst>
                </a:gridCol>
              </a:tblGrid>
              <a:tr h="489026">
                <a:tc>
                  <a:txBody>
                    <a:bodyPr/>
                    <a:lstStyle/>
                    <a:p>
                      <a:pPr algn="ctr"/>
                      <a:r>
                        <a:rPr lang="en-US" dirty="0"/>
                        <a:t>The “natural language search query” </a:t>
                      </a:r>
                    </a:p>
                    <a:p>
                      <a:pPr algn="ctr"/>
                      <a:r>
                        <a:rPr lang="en-US" dirty="0"/>
                        <a:t>in English</a:t>
                      </a:r>
                    </a:p>
                  </a:txBody>
                  <a:tcPr/>
                </a:tc>
                <a:tc>
                  <a:txBody>
                    <a:bodyPr/>
                    <a:lstStyle/>
                    <a:p>
                      <a:pPr algn="ctr"/>
                      <a:r>
                        <a:rPr lang="en-US" dirty="0"/>
                        <a:t>The “natural language search query” </a:t>
                      </a:r>
                    </a:p>
                    <a:p>
                      <a:pPr algn="ctr"/>
                      <a:r>
                        <a:rPr lang="en-US" dirty="0"/>
                        <a:t>in French</a:t>
                      </a:r>
                    </a:p>
                  </a:txBody>
                  <a:tcPr/>
                </a:tc>
                <a:extLst>
                  <a:ext uri="{0D108BD9-81ED-4DB2-BD59-A6C34878D82A}">
                    <a16:rowId xmlns:a16="http://schemas.microsoft.com/office/drawing/2014/main" val="4081232599"/>
                  </a:ext>
                </a:extLst>
              </a:tr>
              <a:tr h="20680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How has RDA affected the training and education of academic librarians</a:t>
                      </a:r>
                      <a:r>
                        <a:rPr lang="en-US" dirty="0"/>
                        <a:t>?</a:t>
                      </a:r>
                    </a:p>
                  </a:txBody>
                  <a:tcPr/>
                </a:tc>
                <a:tc>
                  <a:txBody>
                    <a:bodyPr/>
                    <a:lstStyle/>
                    <a:p>
                      <a:r>
                        <a:rPr lang="en-US" sz="1800" kern="1200" dirty="0">
                          <a:solidFill>
                            <a:schemeClr val="dk1"/>
                          </a:solidFill>
                          <a:effectLst/>
                          <a:latin typeface="+mn-lt"/>
                          <a:ea typeface="+mn-ea"/>
                          <a:cs typeface="+mn-cs"/>
                        </a:rPr>
                        <a:t>Comment la RDA a-t-</a:t>
                      </a:r>
                      <a:r>
                        <a:rPr lang="en-US" sz="1800" kern="1200" dirty="0" err="1">
                          <a:solidFill>
                            <a:schemeClr val="dk1"/>
                          </a:solidFill>
                          <a:effectLst/>
                          <a:latin typeface="+mn-lt"/>
                          <a:ea typeface="+mn-ea"/>
                          <a:cs typeface="+mn-cs"/>
                        </a:rPr>
                        <a:t>elle</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influencé</a:t>
                      </a:r>
                      <a:r>
                        <a:rPr lang="en-US" sz="1800" kern="1200" dirty="0">
                          <a:solidFill>
                            <a:schemeClr val="dk1"/>
                          </a:solidFill>
                          <a:effectLst/>
                          <a:latin typeface="+mn-lt"/>
                          <a:ea typeface="+mn-ea"/>
                          <a:cs typeface="+mn-cs"/>
                        </a:rPr>
                        <a:t> la formation </a:t>
                      </a:r>
                      <a:r>
                        <a:rPr lang="en-US" sz="1800" kern="1200" dirty="0" err="1">
                          <a:solidFill>
                            <a:schemeClr val="dk1"/>
                          </a:solidFill>
                          <a:effectLst/>
                          <a:latin typeface="+mn-lt"/>
                          <a:ea typeface="+mn-ea"/>
                          <a:cs typeface="+mn-cs"/>
                        </a:rPr>
                        <a:t>professionnelle</a:t>
                      </a:r>
                      <a:r>
                        <a:rPr lang="en-US" sz="1800" kern="1200" dirty="0">
                          <a:solidFill>
                            <a:schemeClr val="dk1"/>
                          </a:solidFill>
                          <a:effectLst/>
                          <a:latin typeface="+mn-lt"/>
                          <a:ea typeface="+mn-ea"/>
                          <a:cs typeface="+mn-cs"/>
                        </a:rPr>
                        <a:t> et </a:t>
                      </a:r>
                      <a:r>
                        <a:rPr lang="en-US" sz="1800" kern="1200" dirty="0" err="1">
                          <a:solidFill>
                            <a:schemeClr val="dk1"/>
                          </a:solidFill>
                          <a:effectLst/>
                          <a:latin typeface="+mn-lt"/>
                          <a:ea typeface="+mn-ea"/>
                          <a:cs typeface="+mn-cs"/>
                        </a:rPr>
                        <a:t>l’enseignement</a:t>
                      </a:r>
                      <a:r>
                        <a:rPr lang="en-US" sz="1800" kern="1200" dirty="0">
                          <a:solidFill>
                            <a:schemeClr val="dk1"/>
                          </a:solidFill>
                          <a:effectLst/>
                          <a:latin typeface="+mn-lt"/>
                          <a:ea typeface="+mn-ea"/>
                          <a:cs typeface="+mn-cs"/>
                        </a:rPr>
                        <a:t> de </a:t>
                      </a:r>
                      <a:r>
                        <a:rPr lang="en-US" sz="1800" kern="1200" dirty="0" err="1">
                          <a:solidFill>
                            <a:schemeClr val="dk1"/>
                          </a:solidFill>
                          <a:effectLst/>
                          <a:latin typeface="+mn-lt"/>
                          <a:ea typeface="+mn-ea"/>
                          <a:cs typeface="+mn-cs"/>
                        </a:rPr>
                        <a:t>bibliothécaires</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académiques</a:t>
                      </a:r>
                      <a:r>
                        <a:rPr lang="en-US" sz="1800" kern="1200" dirty="0">
                          <a:solidFill>
                            <a:schemeClr val="dk1"/>
                          </a:solidFill>
                          <a:effectLst/>
                          <a:latin typeface="+mn-lt"/>
                          <a:ea typeface="+mn-ea"/>
                          <a:cs typeface="+mn-cs"/>
                        </a:rPr>
                        <a:t>?</a:t>
                      </a:r>
                    </a:p>
                  </a:txBody>
                  <a:tcPr/>
                </a:tc>
                <a:extLst>
                  <a:ext uri="{0D108BD9-81ED-4DB2-BD59-A6C34878D82A}">
                    <a16:rowId xmlns:a16="http://schemas.microsoft.com/office/drawing/2014/main" val="2832479017"/>
                  </a:ext>
                </a:extLst>
              </a:tr>
            </a:tbl>
          </a:graphicData>
        </a:graphic>
      </p:graphicFrame>
    </p:spTree>
    <p:extLst>
      <p:ext uri="{BB962C8B-B14F-4D97-AF65-F5344CB8AC3E}">
        <p14:creationId xmlns:p14="http://schemas.microsoft.com/office/powerpoint/2010/main" val="2633458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A3514-956C-1A70-2DAC-8F8C9FFA933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61BD0B4-1B28-44B9-9BA5-E1822A182478}"/>
              </a:ext>
            </a:extLst>
          </p:cNvPr>
          <p:cNvPicPr>
            <a:picLocks noChangeAspect="1"/>
          </p:cNvPicPr>
          <p:nvPr/>
        </p:nvPicPr>
        <p:blipFill>
          <a:blip r:embed="rId2"/>
          <a:stretch>
            <a:fillRect/>
          </a:stretch>
        </p:blipFill>
        <p:spPr>
          <a:xfrm>
            <a:off x="1648280" y="1682641"/>
            <a:ext cx="9546478" cy="3986784"/>
          </a:xfrm>
          <a:prstGeom prst="rect">
            <a:avLst/>
          </a:prstGeom>
          <a:ln>
            <a:solidFill>
              <a:schemeClr val="tx1"/>
            </a:solidFill>
          </a:ln>
        </p:spPr>
      </p:pic>
      <p:sp>
        <p:nvSpPr>
          <p:cNvPr id="10" name="Title 9">
            <a:extLst>
              <a:ext uri="{FF2B5EF4-FFF2-40B4-BE49-F238E27FC236}">
                <a16:creationId xmlns:a16="http://schemas.microsoft.com/office/drawing/2014/main" id="{EAB369FF-2F9E-F6F6-481E-6ECE9245CAD2}"/>
              </a:ext>
            </a:extLst>
          </p:cNvPr>
          <p:cNvSpPr>
            <a:spLocks noGrp="1"/>
          </p:cNvSpPr>
          <p:nvPr>
            <p:ph type="title"/>
          </p:nvPr>
        </p:nvSpPr>
        <p:spPr/>
        <p:txBody>
          <a:bodyPr/>
          <a:lstStyle/>
          <a:p>
            <a:r>
              <a:rPr lang="en-US" dirty="0"/>
              <a:t>An example in the user's native language (not English) - 1</a:t>
            </a:r>
          </a:p>
        </p:txBody>
      </p:sp>
      <p:sp>
        <p:nvSpPr>
          <p:cNvPr id="9" name="Slide Number Placeholder 5">
            <a:extLst>
              <a:ext uri="{FF2B5EF4-FFF2-40B4-BE49-F238E27FC236}">
                <a16:creationId xmlns:a16="http://schemas.microsoft.com/office/drawing/2014/main" id="{80334721-364C-39AA-25D1-7683140D57F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51</a:t>
            </a:fld>
            <a:endParaRPr lang="en-GB"/>
          </a:p>
        </p:txBody>
      </p:sp>
      <p:sp>
        <p:nvSpPr>
          <p:cNvPr id="11" name="Content Placeholder 10">
            <a:extLst>
              <a:ext uri="{FF2B5EF4-FFF2-40B4-BE49-F238E27FC236}">
                <a16:creationId xmlns:a16="http://schemas.microsoft.com/office/drawing/2014/main" id="{48140543-4BAD-14F2-D005-D2C0A4AD15E2}"/>
              </a:ext>
            </a:extLst>
          </p:cNvPr>
          <p:cNvSpPr>
            <a:spLocks noGrp="1"/>
          </p:cNvSpPr>
          <p:nvPr>
            <p:ph sz="quarter" idx="13"/>
          </p:nvPr>
        </p:nvSpPr>
        <p:spPr>
          <a:xfrm>
            <a:off x="370663" y="1131352"/>
            <a:ext cx="11335783" cy="595848"/>
          </a:xfrm>
        </p:spPr>
        <p:txBody>
          <a:bodyPr/>
          <a:lstStyle/>
          <a:p>
            <a:r>
              <a:rPr lang="en-US" dirty="0"/>
              <a:t>We use the Primo Research Assistant in our native language (in this case French). </a:t>
            </a:r>
          </a:p>
        </p:txBody>
      </p:sp>
      <p:sp>
        <p:nvSpPr>
          <p:cNvPr id="4" name="Rectangle 3">
            <a:extLst>
              <a:ext uri="{FF2B5EF4-FFF2-40B4-BE49-F238E27FC236}">
                <a16:creationId xmlns:a16="http://schemas.microsoft.com/office/drawing/2014/main" id="{F838FD59-FDD8-3484-B29D-F955182D2EC7}"/>
              </a:ext>
            </a:extLst>
          </p:cNvPr>
          <p:cNvSpPr/>
          <p:nvPr/>
        </p:nvSpPr>
        <p:spPr>
          <a:xfrm>
            <a:off x="2474134" y="2615675"/>
            <a:ext cx="7395079" cy="508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861629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AEE2D-F605-F2D7-F1BE-724554FD821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5CC69A7-29A0-B5D5-63E8-E8EE795A92B6}"/>
              </a:ext>
            </a:extLst>
          </p:cNvPr>
          <p:cNvPicPr>
            <a:picLocks noChangeAspect="1"/>
          </p:cNvPicPr>
          <p:nvPr/>
        </p:nvPicPr>
        <p:blipFill>
          <a:blip r:embed="rId2"/>
          <a:stretch>
            <a:fillRect/>
          </a:stretch>
        </p:blipFill>
        <p:spPr>
          <a:xfrm>
            <a:off x="270649" y="2590683"/>
            <a:ext cx="11650701" cy="1676634"/>
          </a:xfrm>
          <a:prstGeom prst="rect">
            <a:avLst/>
          </a:prstGeom>
          <a:ln>
            <a:solidFill>
              <a:schemeClr val="tx1"/>
            </a:solidFill>
          </a:ln>
        </p:spPr>
      </p:pic>
      <p:sp>
        <p:nvSpPr>
          <p:cNvPr id="10" name="Title 9">
            <a:extLst>
              <a:ext uri="{FF2B5EF4-FFF2-40B4-BE49-F238E27FC236}">
                <a16:creationId xmlns:a16="http://schemas.microsoft.com/office/drawing/2014/main" id="{AF1014D3-4166-1476-7CA5-3D66A14D8DB3}"/>
              </a:ext>
            </a:extLst>
          </p:cNvPr>
          <p:cNvSpPr>
            <a:spLocks noGrp="1"/>
          </p:cNvSpPr>
          <p:nvPr>
            <p:ph type="title"/>
          </p:nvPr>
        </p:nvSpPr>
        <p:spPr/>
        <p:txBody>
          <a:bodyPr/>
          <a:lstStyle/>
          <a:p>
            <a:r>
              <a:rPr lang="en-US" dirty="0"/>
              <a:t>An example in the user's native language (not English) - 1</a:t>
            </a:r>
          </a:p>
        </p:txBody>
      </p:sp>
      <p:sp>
        <p:nvSpPr>
          <p:cNvPr id="9" name="Slide Number Placeholder 5">
            <a:extLst>
              <a:ext uri="{FF2B5EF4-FFF2-40B4-BE49-F238E27FC236}">
                <a16:creationId xmlns:a16="http://schemas.microsoft.com/office/drawing/2014/main" id="{272864AE-7007-8B52-4157-31825C04AFF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52</a:t>
            </a:fld>
            <a:endParaRPr lang="en-GB"/>
          </a:p>
        </p:txBody>
      </p:sp>
      <p:sp>
        <p:nvSpPr>
          <p:cNvPr id="11" name="Content Placeholder 10">
            <a:extLst>
              <a:ext uri="{FF2B5EF4-FFF2-40B4-BE49-F238E27FC236}">
                <a16:creationId xmlns:a16="http://schemas.microsoft.com/office/drawing/2014/main" id="{124997FB-9642-F70F-5284-7A99B1BC0481}"/>
              </a:ext>
            </a:extLst>
          </p:cNvPr>
          <p:cNvSpPr>
            <a:spLocks noGrp="1"/>
          </p:cNvSpPr>
          <p:nvPr>
            <p:ph sz="quarter" idx="13"/>
          </p:nvPr>
        </p:nvSpPr>
        <p:spPr>
          <a:xfrm>
            <a:off x="370663" y="1131352"/>
            <a:ext cx="11335783" cy="595848"/>
          </a:xfrm>
        </p:spPr>
        <p:txBody>
          <a:bodyPr/>
          <a:lstStyle/>
          <a:p>
            <a:r>
              <a:rPr lang="en-US" dirty="0"/>
              <a:t>The Primo Research Assistant begins working</a:t>
            </a:r>
          </a:p>
        </p:txBody>
      </p:sp>
      <p:sp>
        <p:nvSpPr>
          <p:cNvPr id="4" name="Rectangle 3">
            <a:extLst>
              <a:ext uri="{FF2B5EF4-FFF2-40B4-BE49-F238E27FC236}">
                <a16:creationId xmlns:a16="http://schemas.microsoft.com/office/drawing/2014/main" id="{C189778B-12A3-AEE1-78DD-8169E4CABCA4}"/>
              </a:ext>
            </a:extLst>
          </p:cNvPr>
          <p:cNvSpPr/>
          <p:nvPr/>
        </p:nvSpPr>
        <p:spPr>
          <a:xfrm>
            <a:off x="285713" y="3332416"/>
            <a:ext cx="3798607" cy="73158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031844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6386C-0D24-AFDD-8B7A-B7991315C01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2C475EC-7290-70E2-D7E3-8475F0385D8F}"/>
              </a:ext>
            </a:extLst>
          </p:cNvPr>
          <p:cNvPicPr>
            <a:picLocks noChangeAspect="1"/>
          </p:cNvPicPr>
          <p:nvPr/>
        </p:nvPicPr>
        <p:blipFill>
          <a:blip r:embed="rId2"/>
          <a:stretch>
            <a:fillRect/>
          </a:stretch>
        </p:blipFill>
        <p:spPr>
          <a:xfrm>
            <a:off x="1022217" y="1562120"/>
            <a:ext cx="10147563" cy="4655855"/>
          </a:xfrm>
          <a:prstGeom prst="rect">
            <a:avLst/>
          </a:prstGeom>
          <a:ln>
            <a:solidFill>
              <a:schemeClr val="tx1"/>
            </a:solidFill>
          </a:ln>
        </p:spPr>
      </p:pic>
      <p:sp>
        <p:nvSpPr>
          <p:cNvPr id="10" name="Title 9">
            <a:extLst>
              <a:ext uri="{FF2B5EF4-FFF2-40B4-BE49-F238E27FC236}">
                <a16:creationId xmlns:a16="http://schemas.microsoft.com/office/drawing/2014/main" id="{1504B59D-8A58-8ADC-3B28-189D1C407508}"/>
              </a:ext>
            </a:extLst>
          </p:cNvPr>
          <p:cNvSpPr>
            <a:spLocks noGrp="1"/>
          </p:cNvSpPr>
          <p:nvPr>
            <p:ph type="title"/>
          </p:nvPr>
        </p:nvSpPr>
        <p:spPr/>
        <p:txBody>
          <a:bodyPr/>
          <a:lstStyle/>
          <a:p>
            <a:r>
              <a:rPr lang="en-US" dirty="0"/>
              <a:t>An example in the user's native language (not English) - 1</a:t>
            </a:r>
          </a:p>
        </p:txBody>
      </p:sp>
      <p:sp>
        <p:nvSpPr>
          <p:cNvPr id="9" name="Slide Number Placeholder 5">
            <a:extLst>
              <a:ext uri="{FF2B5EF4-FFF2-40B4-BE49-F238E27FC236}">
                <a16:creationId xmlns:a16="http://schemas.microsoft.com/office/drawing/2014/main" id="{C85BDC16-FB02-06AC-5C4D-E8310CC6AB4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53</a:t>
            </a:fld>
            <a:endParaRPr lang="en-GB"/>
          </a:p>
        </p:txBody>
      </p:sp>
      <p:sp>
        <p:nvSpPr>
          <p:cNvPr id="11" name="Content Placeholder 10">
            <a:extLst>
              <a:ext uri="{FF2B5EF4-FFF2-40B4-BE49-F238E27FC236}">
                <a16:creationId xmlns:a16="http://schemas.microsoft.com/office/drawing/2014/main" id="{FD7FEC5A-8CB4-6D7D-4DCE-05C5CA198CED}"/>
              </a:ext>
            </a:extLst>
          </p:cNvPr>
          <p:cNvSpPr>
            <a:spLocks noGrp="1"/>
          </p:cNvSpPr>
          <p:nvPr>
            <p:ph sz="quarter" idx="13"/>
          </p:nvPr>
        </p:nvSpPr>
        <p:spPr>
          <a:xfrm>
            <a:off x="370663" y="1131352"/>
            <a:ext cx="11335783" cy="595848"/>
          </a:xfrm>
        </p:spPr>
        <p:txBody>
          <a:bodyPr/>
          <a:lstStyle/>
          <a:p>
            <a:r>
              <a:rPr lang="en-US" dirty="0"/>
              <a:t>The Primo Research Assistant returns results</a:t>
            </a:r>
          </a:p>
        </p:txBody>
      </p:sp>
      <p:sp>
        <p:nvSpPr>
          <p:cNvPr id="7" name="TextBox 6">
            <a:extLst>
              <a:ext uri="{FF2B5EF4-FFF2-40B4-BE49-F238E27FC236}">
                <a16:creationId xmlns:a16="http://schemas.microsoft.com/office/drawing/2014/main" id="{CA46F26C-594D-208F-A1FB-1D8CF07BBDE3}"/>
              </a:ext>
            </a:extLst>
          </p:cNvPr>
          <p:cNvSpPr txBox="1"/>
          <p:nvPr/>
        </p:nvSpPr>
        <p:spPr>
          <a:xfrm>
            <a:off x="6204635" y="5068816"/>
            <a:ext cx="1882725" cy="437903"/>
          </a:xfrm>
          <a:prstGeom prst="rect">
            <a:avLst/>
          </a:prstGeom>
          <a:solidFill>
            <a:srgbClr val="FFFF00"/>
          </a:solidFill>
          <a:ln>
            <a:solidFill>
              <a:schemeClr val="tx1"/>
            </a:solidFill>
          </a:ln>
        </p:spPr>
        <p:txBody>
          <a:bodyPr wrap="square" rtlCol="0">
            <a:noAutofit/>
          </a:bodyPr>
          <a:lstStyle/>
          <a:p>
            <a:r>
              <a:rPr lang="en-US" sz="1400" dirty="0"/>
              <a:t>Overview in French</a:t>
            </a:r>
          </a:p>
        </p:txBody>
      </p:sp>
      <p:sp>
        <p:nvSpPr>
          <p:cNvPr id="8" name="TextBox 7">
            <a:extLst>
              <a:ext uri="{FF2B5EF4-FFF2-40B4-BE49-F238E27FC236}">
                <a16:creationId xmlns:a16="http://schemas.microsoft.com/office/drawing/2014/main" id="{0B67780E-672D-F8C0-BDC8-9658FA3733FA}"/>
              </a:ext>
            </a:extLst>
          </p:cNvPr>
          <p:cNvSpPr txBox="1"/>
          <p:nvPr/>
        </p:nvSpPr>
        <p:spPr>
          <a:xfrm>
            <a:off x="4245507" y="3965334"/>
            <a:ext cx="6768662" cy="330501"/>
          </a:xfrm>
          <a:prstGeom prst="rect">
            <a:avLst/>
          </a:prstGeom>
          <a:solidFill>
            <a:srgbClr val="FFFF00"/>
          </a:solidFill>
          <a:ln>
            <a:solidFill>
              <a:schemeClr val="tx1"/>
            </a:solidFill>
          </a:ln>
        </p:spPr>
        <p:txBody>
          <a:bodyPr wrap="square" rtlCol="0">
            <a:noAutofit/>
          </a:bodyPr>
          <a:lstStyle/>
          <a:p>
            <a:r>
              <a:rPr lang="en-US" sz="1400" dirty="0"/>
              <a:t>Resources in multiple languages: the language we used in the query and English</a:t>
            </a:r>
          </a:p>
        </p:txBody>
      </p:sp>
      <p:sp>
        <p:nvSpPr>
          <p:cNvPr id="12" name="Rectangle 11">
            <a:extLst>
              <a:ext uri="{FF2B5EF4-FFF2-40B4-BE49-F238E27FC236}">
                <a16:creationId xmlns:a16="http://schemas.microsoft.com/office/drawing/2014/main" id="{3DF9BD5E-387B-261F-AB70-B48171A922CE}"/>
              </a:ext>
            </a:extLst>
          </p:cNvPr>
          <p:cNvSpPr/>
          <p:nvPr/>
        </p:nvSpPr>
        <p:spPr>
          <a:xfrm>
            <a:off x="7643501" y="2557550"/>
            <a:ext cx="1744340" cy="132357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82A94CF0-D747-7850-6307-D815A1C4A5AF}"/>
              </a:ext>
            </a:extLst>
          </p:cNvPr>
          <p:cNvSpPr/>
          <p:nvPr/>
        </p:nvSpPr>
        <p:spPr>
          <a:xfrm>
            <a:off x="6014720" y="2570315"/>
            <a:ext cx="1615118" cy="132357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TextBox 13">
            <a:extLst>
              <a:ext uri="{FF2B5EF4-FFF2-40B4-BE49-F238E27FC236}">
                <a16:creationId xmlns:a16="http://schemas.microsoft.com/office/drawing/2014/main" id="{B0FB487D-7A4E-9ECA-28B4-6DF633BE0EBB}"/>
              </a:ext>
            </a:extLst>
          </p:cNvPr>
          <p:cNvSpPr txBox="1"/>
          <p:nvPr/>
        </p:nvSpPr>
        <p:spPr>
          <a:xfrm>
            <a:off x="2311400" y="6128760"/>
            <a:ext cx="2336800" cy="593947"/>
          </a:xfrm>
          <a:prstGeom prst="rect">
            <a:avLst/>
          </a:prstGeom>
          <a:solidFill>
            <a:srgbClr val="FFFF00"/>
          </a:solidFill>
          <a:ln>
            <a:solidFill>
              <a:schemeClr val="tx1"/>
            </a:solidFill>
          </a:ln>
        </p:spPr>
        <p:txBody>
          <a:bodyPr wrap="square" rtlCol="0">
            <a:noAutofit/>
          </a:bodyPr>
          <a:lstStyle/>
          <a:p>
            <a:pPr algn="l"/>
            <a:r>
              <a:rPr lang="en-US" sz="1400" dirty="0"/>
              <a:t>The overview includes references to the sources</a:t>
            </a:r>
          </a:p>
        </p:txBody>
      </p:sp>
      <p:cxnSp>
        <p:nvCxnSpPr>
          <p:cNvPr id="16" name="Straight Arrow Connector 15">
            <a:extLst>
              <a:ext uri="{FF2B5EF4-FFF2-40B4-BE49-F238E27FC236}">
                <a16:creationId xmlns:a16="http://schemas.microsoft.com/office/drawing/2014/main" id="{F465AFF0-5604-5DF1-E87C-59C6A1F46D7E}"/>
              </a:ext>
            </a:extLst>
          </p:cNvPr>
          <p:cNvCxnSpPr>
            <a:cxnSpLocks/>
          </p:cNvCxnSpPr>
          <p:nvPr/>
        </p:nvCxnSpPr>
        <p:spPr>
          <a:xfrm flipV="1">
            <a:off x="4078014" y="5953760"/>
            <a:ext cx="745798" cy="1824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74CB6AF-0A00-194E-33DC-CD9873E56D23}"/>
              </a:ext>
            </a:extLst>
          </p:cNvPr>
          <p:cNvCxnSpPr>
            <a:cxnSpLocks/>
          </p:cNvCxnSpPr>
          <p:nvPr/>
        </p:nvCxnSpPr>
        <p:spPr>
          <a:xfrm flipH="1" flipV="1">
            <a:off x="1889760" y="5130801"/>
            <a:ext cx="1201157" cy="9979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011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F351-2C4C-5884-1FED-546F8E94EA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719618A-AF6D-9A41-9600-7342148EB793}"/>
              </a:ext>
            </a:extLst>
          </p:cNvPr>
          <p:cNvPicPr>
            <a:picLocks noChangeAspect="1"/>
          </p:cNvPicPr>
          <p:nvPr/>
        </p:nvPicPr>
        <p:blipFill>
          <a:blip r:embed="rId2"/>
          <a:stretch>
            <a:fillRect/>
          </a:stretch>
        </p:blipFill>
        <p:spPr>
          <a:xfrm>
            <a:off x="0" y="1584905"/>
            <a:ext cx="12192000" cy="3688189"/>
          </a:xfrm>
          <a:prstGeom prst="rect">
            <a:avLst/>
          </a:prstGeom>
          <a:ln>
            <a:solidFill>
              <a:schemeClr val="tx1"/>
            </a:solidFill>
          </a:ln>
        </p:spPr>
      </p:pic>
      <p:sp>
        <p:nvSpPr>
          <p:cNvPr id="10" name="Title 9">
            <a:extLst>
              <a:ext uri="{FF2B5EF4-FFF2-40B4-BE49-F238E27FC236}">
                <a16:creationId xmlns:a16="http://schemas.microsoft.com/office/drawing/2014/main" id="{9DC4980C-5900-592B-E17E-D2C3A12F205C}"/>
              </a:ext>
            </a:extLst>
          </p:cNvPr>
          <p:cNvSpPr>
            <a:spLocks noGrp="1"/>
          </p:cNvSpPr>
          <p:nvPr>
            <p:ph type="title"/>
          </p:nvPr>
        </p:nvSpPr>
        <p:spPr/>
        <p:txBody>
          <a:bodyPr/>
          <a:lstStyle/>
          <a:p>
            <a:r>
              <a:rPr lang="en-US" dirty="0"/>
              <a:t>An example in the user's native language (not English) - 1</a:t>
            </a:r>
          </a:p>
        </p:txBody>
      </p:sp>
      <p:sp>
        <p:nvSpPr>
          <p:cNvPr id="9" name="Slide Number Placeholder 5">
            <a:extLst>
              <a:ext uri="{FF2B5EF4-FFF2-40B4-BE49-F238E27FC236}">
                <a16:creationId xmlns:a16="http://schemas.microsoft.com/office/drawing/2014/main" id="{311C2CCC-E2F6-A4E2-4DE1-6814D061489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54</a:t>
            </a:fld>
            <a:endParaRPr lang="en-GB"/>
          </a:p>
        </p:txBody>
      </p:sp>
      <p:sp>
        <p:nvSpPr>
          <p:cNvPr id="11" name="Content Placeholder 10">
            <a:extLst>
              <a:ext uri="{FF2B5EF4-FFF2-40B4-BE49-F238E27FC236}">
                <a16:creationId xmlns:a16="http://schemas.microsoft.com/office/drawing/2014/main" id="{2D3C5616-A367-A923-8D37-7F7773F7777D}"/>
              </a:ext>
            </a:extLst>
          </p:cNvPr>
          <p:cNvSpPr>
            <a:spLocks noGrp="1"/>
          </p:cNvSpPr>
          <p:nvPr>
            <p:ph sz="quarter" idx="13"/>
          </p:nvPr>
        </p:nvSpPr>
        <p:spPr>
          <a:xfrm>
            <a:off x="370663" y="1131352"/>
            <a:ext cx="11335783" cy="595848"/>
          </a:xfrm>
        </p:spPr>
        <p:txBody>
          <a:bodyPr/>
          <a:lstStyle/>
          <a:p>
            <a:r>
              <a:rPr lang="en-US" dirty="0"/>
              <a:t>The suggested related questions are also in French</a:t>
            </a:r>
          </a:p>
        </p:txBody>
      </p:sp>
      <p:sp>
        <p:nvSpPr>
          <p:cNvPr id="4" name="Rectangle 3">
            <a:extLst>
              <a:ext uri="{FF2B5EF4-FFF2-40B4-BE49-F238E27FC236}">
                <a16:creationId xmlns:a16="http://schemas.microsoft.com/office/drawing/2014/main" id="{EB5C3C28-2116-1044-C2C9-3E973D793126}"/>
              </a:ext>
            </a:extLst>
          </p:cNvPr>
          <p:cNvSpPr/>
          <p:nvPr/>
        </p:nvSpPr>
        <p:spPr>
          <a:xfrm>
            <a:off x="174120" y="2946400"/>
            <a:ext cx="11183007" cy="218440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357514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An example in the user's native language (not English) (example 2 of 5)</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55</a:t>
            </a:fld>
            <a:endParaRPr lang="en-GB" dirty="0"/>
          </a:p>
        </p:txBody>
      </p:sp>
    </p:spTree>
    <p:extLst>
      <p:ext uri="{BB962C8B-B14F-4D97-AF65-F5344CB8AC3E}">
        <p14:creationId xmlns:p14="http://schemas.microsoft.com/office/powerpoint/2010/main" val="18602285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12B43-2480-77D0-7DDF-B3FE6608713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69722E1-A23E-C97D-779E-3F21FB42189A}"/>
              </a:ext>
            </a:extLst>
          </p:cNvPr>
          <p:cNvSpPr>
            <a:spLocks noGrp="1"/>
          </p:cNvSpPr>
          <p:nvPr>
            <p:ph type="title"/>
          </p:nvPr>
        </p:nvSpPr>
        <p:spPr/>
        <p:txBody>
          <a:bodyPr/>
          <a:lstStyle/>
          <a:p>
            <a:r>
              <a:rPr lang="en-US" dirty="0"/>
              <a:t>An example in the user's native language (not English) - 2</a:t>
            </a:r>
          </a:p>
        </p:txBody>
      </p:sp>
      <p:sp>
        <p:nvSpPr>
          <p:cNvPr id="9" name="Slide Number Placeholder 5">
            <a:extLst>
              <a:ext uri="{FF2B5EF4-FFF2-40B4-BE49-F238E27FC236}">
                <a16:creationId xmlns:a16="http://schemas.microsoft.com/office/drawing/2014/main" id="{9A6E1011-2C57-71D2-FB47-80919C2F559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56</a:t>
            </a:fld>
            <a:endParaRPr lang="en-GB"/>
          </a:p>
        </p:txBody>
      </p:sp>
      <p:sp>
        <p:nvSpPr>
          <p:cNvPr id="11" name="Content Placeholder 10">
            <a:extLst>
              <a:ext uri="{FF2B5EF4-FFF2-40B4-BE49-F238E27FC236}">
                <a16:creationId xmlns:a16="http://schemas.microsoft.com/office/drawing/2014/main" id="{748CD73C-DC69-521B-BF2A-1F743BA60127}"/>
              </a:ext>
            </a:extLst>
          </p:cNvPr>
          <p:cNvSpPr>
            <a:spLocks noGrp="1"/>
          </p:cNvSpPr>
          <p:nvPr>
            <p:ph sz="quarter" idx="13"/>
          </p:nvPr>
        </p:nvSpPr>
        <p:spPr>
          <a:xfrm>
            <a:off x="370663" y="1131352"/>
            <a:ext cx="11335783" cy="595848"/>
          </a:xfrm>
        </p:spPr>
        <p:txBody>
          <a:bodyPr/>
          <a:lstStyle/>
          <a:p>
            <a:r>
              <a:rPr lang="en-US" dirty="0"/>
              <a:t>We will now use the Primo Research Assistant in our native language (in this case Traditional Chinese). </a:t>
            </a:r>
          </a:p>
        </p:txBody>
      </p:sp>
      <p:graphicFrame>
        <p:nvGraphicFramePr>
          <p:cNvPr id="6" name="Table 5">
            <a:extLst>
              <a:ext uri="{FF2B5EF4-FFF2-40B4-BE49-F238E27FC236}">
                <a16:creationId xmlns:a16="http://schemas.microsoft.com/office/drawing/2014/main" id="{0B0B235A-D948-8E74-6255-C4C3B8EBB3DA}"/>
              </a:ext>
            </a:extLst>
          </p:cNvPr>
          <p:cNvGraphicFramePr>
            <a:graphicFrameLocks noGrp="1"/>
          </p:cNvGraphicFramePr>
          <p:nvPr>
            <p:extLst>
              <p:ext uri="{D42A27DB-BD31-4B8C-83A1-F6EECF244321}">
                <p14:modId xmlns:p14="http://schemas.microsoft.com/office/powerpoint/2010/main" val="3437067721"/>
              </p:ext>
            </p:extLst>
          </p:nvPr>
        </p:nvGraphicFramePr>
        <p:xfrm>
          <a:off x="468726" y="1959884"/>
          <a:ext cx="11425843" cy="2708138"/>
        </p:xfrm>
        <a:graphic>
          <a:graphicData uri="http://schemas.openxmlformats.org/drawingml/2006/table">
            <a:tbl>
              <a:tblPr firstRow="1" bandRow="1">
                <a:tableStyleId>{073A0DAA-6AF3-43AB-8588-CEC1D06C72B9}</a:tableStyleId>
              </a:tblPr>
              <a:tblGrid>
                <a:gridCol w="5715041">
                  <a:extLst>
                    <a:ext uri="{9D8B030D-6E8A-4147-A177-3AD203B41FA5}">
                      <a16:colId xmlns:a16="http://schemas.microsoft.com/office/drawing/2014/main" val="4094553916"/>
                    </a:ext>
                  </a:extLst>
                </a:gridCol>
                <a:gridCol w="5710802">
                  <a:extLst>
                    <a:ext uri="{9D8B030D-6E8A-4147-A177-3AD203B41FA5}">
                      <a16:colId xmlns:a16="http://schemas.microsoft.com/office/drawing/2014/main" val="3628628810"/>
                    </a:ext>
                  </a:extLst>
                </a:gridCol>
              </a:tblGrid>
              <a:tr h="489026">
                <a:tc>
                  <a:txBody>
                    <a:bodyPr/>
                    <a:lstStyle/>
                    <a:p>
                      <a:pPr algn="ctr"/>
                      <a:r>
                        <a:rPr lang="en-US" dirty="0"/>
                        <a:t>The “natural language search query” </a:t>
                      </a:r>
                    </a:p>
                    <a:p>
                      <a:pPr algn="ctr"/>
                      <a:r>
                        <a:rPr lang="en-US" dirty="0"/>
                        <a:t>in English</a:t>
                      </a:r>
                    </a:p>
                  </a:txBody>
                  <a:tcPr/>
                </a:tc>
                <a:tc>
                  <a:txBody>
                    <a:bodyPr/>
                    <a:lstStyle/>
                    <a:p>
                      <a:pPr algn="ctr"/>
                      <a:r>
                        <a:rPr lang="en-US" dirty="0"/>
                        <a:t>The “natural language search query” </a:t>
                      </a:r>
                    </a:p>
                    <a:p>
                      <a:pPr algn="ctr"/>
                      <a:r>
                        <a:rPr lang="en-US" dirty="0"/>
                        <a:t>in Traditional Chinese</a:t>
                      </a:r>
                    </a:p>
                  </a:txBody>
                  <a:tcPr/>
                </a:tc>
                <a:extLst>
                  <a:ext uri="{0D108BD9-81ED-4DB2-BD59-A6C34878D82A}">
                    <a16:rowId xmlns:a16="http://schemas.microsoft.com/office/drawing/2014/main" val="4081232599"/>
                  </a:ext>
                </a:extLst>
              </a:tr>
              <a:tr h="2068058">
                <a:tc>
                  <a:txBody>
                    <a:bodyPr/>
                    <a:lstStyle/>
                    <a:p>
                      <a:r>
                        <a:rPr lang="en-US" sz="1800" kern="1200" dirty="0">
                          <a:solidFill>
                            <a:schemeClr val="dk1"/>
                          </a:solidFill>
                          <a:effectLst/>
                          <a:latin typeface="+mn-lt"/>
                          <a:ea typeface="+mn-ea"/>
                          <a:cs typeface="+mn-cs"/>
                        </a:rPr>
                        <a:t>How has RDA affected the training and education of academic librarians?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a:solidFill>
                            <a:schemeClr val="dk1"/>
                          </a:solidFill>
                          <a:effectLst/>
                          <a:latin typeface="+mn-lt"/>
                          <a:ea typeface="+mn-ea"/>
                          <a:cs typeface="+mn-cs"/>
                        </a:rPr>
                        <a:t>RDA</a:t>
                      </a:r>
                      <a:r>
                        <a:rPr lang="zh-TW" altLang="en-US" sz="1800" kern="1200" dirty="0">
                          <a:solidFill>
                            <a:schemeClr val="dk1"/>
                          </a:solidFill>
                          <a:effectLst/>
                          <a:latin typeface="+mn-lt"/>
                          <a:ea typeface="+mn-ea"/>
                          <a:cs typeface="+mn-cs"/>
                        </a:rPr>
                        <a:t>對學術圖書館員的訓練和教育產生了哪些影響？</a:t>
                      </a:r>
                      <a:endParaRPr lang="en-US" dirty="0"/>
                    </a:p>
                  </a:txBody>
                  <a:tcPr/>
                </a:tc>
                <a:extLst>
                  <a:ext uri="{0D108BD9-81ED-4DB2-BD59-A6C34878D82A}">
                    <a16:rowId xmlns:a16="http://schemas.microsoft.com/office/drawing/2014/main" val="2832479017"/>
                  </a:ext>
                </a:extLst>
              </a:tr>
            </a:tbl>
          </a:graphicData>
        </a:graphic>
      </p:graphicFrame>
    </p:spTree>
    <p:extLst>
      <p:ext uri="{BB962C8B-B14F-4D97-AF65-F5344CB8AC3E}">
        <p14:creationId xmlns:p14="http://schemas.microsoft.com/office/powerpoint/2010/main" val="2893664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1DBEC-AA81-C3AB-1F87-9847249DB35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B6EFD4C-E98B-F82C-E93B-708CDBA9BFAA}"/>
              </a:ext>
            </a:extLst>
          </p:cNvPr>
          <p:cNvPicPr>
            <a:picLocks noChangeAspect="1"/>
          </p:cNvPicPr>
          <p:nvPr/>
        </p:nvPicPr>
        <p:blipFill>
          <a:blip r:embed="rId2"/>
          <a:stretch>
            <a:fillRect/>
          </a:stretch>
        </p:blipFill>
        <p:spPr>
          <a:xfrm>
            <a:off x="1356153" y="1800824"/>
            <a:ext cx="9916048" cy="3986784"/>
          </a:xfrm>
          <a:prstGeom prst="rect">
            <a:avLst/>
          </a:prstGeom>
          <a:ln>
            <a:solidFill>
              <a:schemeClr val="tx1"/>
            </a:solidFill>
          </a:ln>
        </p:spPr>
      </p:pic>
      <p:sp>
        <p:nvSpPr>
          <p:cNvPr id="10" name="Title 9">
            <a:extLst>
              <a:ext uri="{FF2B5EF4-FFF2-40B4-BE49-F238E27FC236}">
                <a16:creationId xmlns:a16="http://schemas.microsoft.com/office/drawing/2014/main" id="{ECEB5E78-5380-CAB8-4F01-BF50EBE6620F}"/>
              </a:ext>
            </a:extLst>
          </p:cNvPr>
          <p:cNvSpPr>
            <a:spLocks noGrp="1"/>
          </p:cNvSpPr>
          <p:nvPr>
            <p:ph type="title"/>
          </p:nvPr>
        </p:nvSpPr>
        <p:spPr/>
        <p:txBody>
          <a:bodyPr/>
          <a:lstStyle/>
          <a:p>
            <a:r>
              <a:rPr lang="en-US" dirty="0"/>
              <a:t>An example in the user's native language (not English) - 2</a:t>
            </a:r>
          </a:p>
        </p:txBody>
      </p:sp>
      <p:sp>
        <p:nvSpPr>
          <p:cNvPr id="9" name="Slide Number Placeholder 5">
            <a:extLst>
              <a:ext uri="{FF2B5EF4-FFF2-40B4-BE49-F238E27FC236}">
                <a16:creationId xmlns:a16="http://schemas.microsoft.com/office/drawing/2014/main" id="{6B0A6AEB-7F9B-436F-F184-E2BF492894C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57</a:t>
            </a:fld>
            <a:endParaRPr lang="en-GB"/>
          </a:p>
        </p:txBody>
      </p:sp>
      <p:sp>
        <p:nvSpPr>
          <p:cNvPr id="11" name="Content Placeholder 10">
            <a:extLst>
              <a:ext uri="{FF2B5EF4-FFF2-40B4-BE49-F238E27FC236}">
                <a16:creationId xmlns:a16="http://schemas.microsoft.com/office/drawing/2014/main" id="{9EA09824-47D5-8DA5-12ED-A4498F13B3EC}"/>
              </a:ext>
            </a:extLst>
          </p:cNvPr>
          <p:cNvSpPr>
            <a:spLocks noGrp="1"/>
          </p:cNvSpPr>
          <p:nvPr>
            <p:ph sz="quarter" idx="13"/>
          </p:nvPr>
        </p:nvSpPr>
        <p:spPr>
          <a:xfrm>
            <a:off x="370663" y="1131352"/>
            <a:ext cx="11335783" cy="595848"/>
          </a:xfrm>
        </p:spPr>
        <p:txBody>
          <a:bodyPr/>
          <a:lstStyle/>
          <a:p>
            <a:r>
              <a:rPr lang="en-US" dirty="0"/>
              <a:t>We use the Primo Research Assistant in our native language (in this case Traditional Chinese). </a:t>
            </a:r>
          </a:p>
        </p:txBody>
      </p:sp>
      <p:sp>
        <p:nvSpPr>
          <p:cNvPr id="4" name="Rectangle 3">
            <a:extLst>
              <a:ext uri="{FF2B5EF4-FFF2-40B4-BE49-F238E27FC236}">
                <a16:creationId xmlns:a16="http://schemas.microsoft.com/office/drawing/2014/main" id="{E4327156-2919-00A0-FBC1-64FEC608DB9A}"/>
              </a:ext>
            </a:extLst>
          </p:cNvPr>
          <p:cNvSpPr/>
          <p:nvPr/>
        </p:nvSpPr>
        <p:spPr>
          <a:xfrm>
            <a:off x="2316480" y="2783840"/>
            <a:ext cx="3769360" cy="508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663923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600B7-7E2E-422F-9151-24B579D163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A886BD1-4D67-409D-57D9-3526D8279528}"/>
              </a:ext>
            </a:extLst>
          </p:cNvPr>
          <p:cNvPicPr>
            <a:picLocks noChangeAspect="1"/>
          </p:cNvPicPr>
          <p:nvPr/>
        </p:nvPicPr>
        <p:blipFill>
          <a:blip r:embed="rId2"/>
          <a:stretch>
            <a:fillRect/>
          </a:stretch>
        </p:blipFill>
        <p:spPr>
          <a:xfrm>
            <a:off x="2999943" y="2714525"/>
            <a:ext cx="6192114" cy="1428949"/>
          </a:xfrm>
          <a:prstGeom prst="rect">
            <a:avLst/>
          </a:prstGeom>
          <a:ln>
            <a:solidFill>
              <a:schemeClr val="tx1"/>
            </a:solidFill>
          </a:ln>
        </p:spPr>
      </p:pic>
      <p:sp>
        <p:nvSpPr>
          <p:cNvPr id="10" name="Title 9">
            <a:extLst>
              <a:ext uri="{FF2B5EF4-FFF2-40B4-BE49-F238E27FC236}">
                <a16:creationId xmlns:a16="http://schemas.microsoft.com/office/drawing/2014/main" id="{7C8FBEBA-5D44-C574-684A-95B84AFF42EF}"/>
              </a:ext>
            </a:extLst>
          </p:cNvPr>
          <p:cNvSpPr>
            <a:spLocks noGrp="1"/>
          </p:cNvSpPr>
          <p:nvPr>
            <p:ph type="title"/>
          </p:nvPr>
        </p:nvSpPr>
        <p:spPr/>
        <p:txBody>
          <a:bodyPr/>
          <a:lstStyle/>
          <a:p>
            <a:r>
              <a:rPr lang="en-US" dirty="0"/>
              <a:t>An example in the user's native language (not English) - 2</a:t>
            </a:r>
          </a:p>
        </p:txBody>
      </p:sp>
      <p:sp>
        <p:nvSpPr>
          <p:cNvPr id="9" name="Slide Number Placeholder 5">
            <a:extLst>
              <a:ext uri="{FF2B5EF4-FFF2-40B4-BE49-F238E27FC236}">
                <a16:creationId xmlns:a16="http://schemas.microsoft.com/office/drawing/2014/main" id="{8175E815-DDF1-BAC0-229C-82CE1C35B3C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58</a:t>
            </a:fld>
            <a:endParaRPr lang="en-GB"/>
          </a:p>
        </p:txBody>
      </p:sp>
      <p:sp>
        <p:nvSpPr>
          <p:cNvPr id="11" name="Content Placeholder 10">
            <a:extLst>
              <a:ext uri="{FF2B5EF4-FFF2-40B4-BE49-F238E27FC236}">
                <a16:creationId xmlns:a16="http://schemas.microsoft.com/office/drawing/2014/main" id="{7C79DC8A-9C6E-FB85-D619-0FDB52BC7E85}"/>
              </a:ext>
            </a:extLst>
          </p:cNvPr>
          <p:cNvSpPr>
            <a:spLocks noGrp="1"/>
          </p:cNvSpPr>
          <p:nvPr>
            <p:ph sz="quarter" idx="13"/>
          </p:nvPr>
        </p:nvSpPr>
        <p:spPr>
          <a:xfrm>
            <a:off x="370663" y="1131352"/>
            <a:ext cx="11335783" cy="595848"/>
          </a:xfrm>
        </p:spPr>
        <p:txBody>
          <a:bodyPr/>
          <a:lstStyle/>
          <a:p>
            <a:r>
              <a:rPr lang="en-US" dirty="0"/>
              <a:t>The Primo Research Assistant begins working</a:t>
            </a:r>
          </a:p>
        </p:txBody>
      </p:sp>
      <p:sp>
        <p:nvSpPr>
          <p:cNvPr id="4" name="Rectangle 3">
            <a:extLst>
              <a:ext uri="{FF2B5EF4-FFF2-40B4-BE49-F238E27FC236}">
                <a16:creationId xmlns:a16="http://schemas.microsoft.com/office/drawing/2014/main" id="{82411CAB-E553-0EB0-A290-4373B8A28209}"/>
              </a:ext>
            </a:extLst>
          </p:cNvPr>
          <p:cNvSpPr/>
          <p:nvPr/>
        </p:nvSpPr>
        <p:spPr>
          <a:xfrm>
            <a:off x="2999943" y="3332481"/>
            <a:ext cx="3769360" cy="65449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995756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3EB4-AA0A-5053-0B5C-62FF1BC8D18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E922DBB-05B0-5A33-B996-192057D437BB}"/>
              </a:ext>
            </a:extLst>
          </p:cNvPr>
          <p:cNvPicPr>
            <a:picLocks noChangeAspect="1"/>
          </p:cNvPicPr>
          <p:nvPr/>
        </p:nvPicPr>
        <p:blipFill>
          <a:blip r:embed="rId2"/>
          <a:stretch>
            <a:fillRect/>
          </a:stretch>
        </p:blipFill>
        <p:spPr>
          <a:xfrm>
            <a:off x="1087120" y="1555056"/>
            <a:ext cx="10332720" cy="4793297"/>
          </a:xfrm>
          <a:prstGeom prst="rect">
            <a:avLst/>
          </a:prstGeom>
          <a:ln>
            <a:solidFill>
              <a:schemeClr val="tx1"/>
            </a:solidFill>
          </a:ln>
        </p:spPr>
      </p:pic>
      <p:sp>
        <p:nvSpPr>
          <p:cNvPr id="10" name="Title 9">
            <a:extLst>
              <a:ext uri="{FF2B5EF4-FFF2-40B4-BE49-F238E27FC236}">
                <a16:creationId xmlns:a16="http://schemas.microsoft.com/office/drawing/2014/main" id="{11ADCC89-7AD1-3DFA-5E40-F35DAEFE8650}"/>
              </a:ext>
            </a:extLst>
          </p:cNvPr>
          <p:cNvSpPr>
            <a:spLocks noGrp="1"/>
          </p:cNvSpPr>
          <p:nvPr>
            <p:ph type="title"/>
          </p:nvPr>
        </p:nvSpPr>
        <p:spPr/>
        <p:txBody>
          <a:bodyPr/>
          <a:lstStyle/>
          <a:p>
            <a:r>
              <a:rPr lang="en-US" dirty="0"/>
              <a:t>An example in the user's native language (not English) - 2</a:t>
            </a:r>
          </a:p>
        </p:txBody>
      </p:sp>
      <p:sp>
        <p:nvSpPr>
          <p:cNvPr id="9" name="Slide Number Placeholder 5">
            <a:extLst>
              <a:ext uri="{FF2B5EF4-FFF2-40B4-BE49-F238E27FC236}">
                <a16:creationId xmlns:a16="http://schemas.microsoft.com/office/drawing/2014/main" id="{1CA48B7C-135F-2DA2-A797-C37096F3508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59</a:t>
            </a:fld>
            <a:endParaRPr lang="en-GB"/>
          </a:p>
        </p:txBody>
      </p:sp>
      <p:sp>
        <p:nvSpPr>
          <p:cNvPr id="11" name="Content Placeholder 10">
            <a:extLst>
              <a:ext uri="{FF2B5EF4-FFF2-40B4-BE49-F238E27FC236}">
                <a16:creationId xmlns:a16="http://schemas.microsoft.com/office/drawing/2014/main" id="{D3264654-EEFC-E15F-4DD9-BAC4522C75FA}"/>
              </a:ext>
            </a:extLst>
          </p:cNvPr>
          <p:cNvSpPr>
            <a:spLocks noGrp="1"/>
          </p:cNvSpPr>
          <p:nvPr>
            <p:ph sz="quarter" idx="13"/>
          </p:nvPr>
        </p:nvSpPr>
        <p:spPr>
          <a:xfrm>
            <a:off x="370663" y="1131352"/>
            <a:ext cx="11335783" cy="595848"/>
          </a:xfrm>
        </p:spPr>
        <p:txBody>
          <a:bodyPr/>
          <a:lstStyle/>
          <a:p>
            <a:r>
              <a:rPr lang="en-US" dirty="0"/>
              <a:t>The Primo Research Assistant returns results</a:t>
            </a:r>
          </a:p>
        </p:txBody>
      </p:sp>
      <p:sp>
        <p:nvSpPr>
          <p:cNvPr id="7" name="TextBox 6">
            <a:extLst>
              <a:ext uri="{FF2B5EF4-FFF2-40B4-BE49-F238E27FC236}">
                <a16:creationId xmlns:a16="http://schemas.microsoft.com/office/drawing/2014/main" id="{FFBD8569-2F56-6B5B-0477-67A466FD6E82}"/>
              </a:ext>
            </a:extLst>
          </p:cNvPr>
          <p:cNvSpPr txBox="1"/>
          <p:nvPr/>
        </p:nvSpPr>
        <p:spPr>
          <a:xfrm>
            <a:off x="7960185" y="3945121"/>
            <a:ext cx="2850406" cy="343204"/>
          </a:xfrm>
          <a:prstGeom prst="rect">
            <a:avLst/>
          </a:prstGeom>
          <a:solidFill>
            <a:srgbClr val="FFFF00"/>
          </a:solidFill>
          <a:ln>
            <a:solidFill>
              <a:schemeClr val="tx1"/>
            </a:solidFill>
          </a:ln>
        </p:spPr>
        <p:txBody>
          <a:bodyPr wrap="square" rtlCol="0">
            <a:noAutofit/>
          </a:bodyPr>
          <a:lstStyle/>
          <a:p>
            <a:r>
              <a:rPr lang="en-US" sz="1400" dirty="0"/>
              <a:t>Overview in Traditional Chinese</a:t>
            </a:r>
          </a:p>
        </p:txBody>
      </p:sp>
      <p:sp>
        <p:nvSpPr>
          <p:cNvPr id="14" name="TextBox 13">
            <a:extLst>
              <a:ext uri="{FF2B5EF4-FFF2-40B4-BE49-F238E27FC236}">
                <a16:creationId xmlns:a16="http://schemas.microsoft.com/office/drawing/2014/main" id="{3C937547-E0BB-0304-4B55-3EE6771A2E5D}"/>
              </a:ext>
            </a:extLst>
          </p:cNvPr>
          <p:cNvSpPr txBox="1"/>
          <p:nvPr/>
        </p:nvSpPr>
        <p:spPr>
          <a:xfrm>
            <a:off x="4927600" y="5817078"/>
            <a:ext cx="2336800" cy="593947"/>
          </a:xfrm>
          <a:prstGeom prst="rect">
            <a:avLst/>
          </a:prstGeom>
          <a:solidFill>
            <a:srgbClr val="FFFF00"/>
          </a:solidFill>
          <a:ln>
            <a:solidFill>
              <a:schemeClr val="tx1"/>
            </a:solidFill>
          </a:ln>
        </p:spPr>
        <p:txBody>
          <a:bodyPr wrap="square" rtlCol="0">
            <a:noAutofit/>
          </a:bodyPr>
          <a:lstStyle/>
          <a:p>
            <a:pPr algn="l"/>
            <a:r>
              <a:rPr lang="en-US" sz="1400" dirty="0"/>
              <a:t>The overview includes references to the sources</a:t>
            </a:r>
          </a:p>
        </p:txBody>
      </p:sp>
      <p:cxnSp>
        <p:nvCxnSpPr>
          <p:cNvPr id="15" name="Straight Arrow Connector 14">
            <a:extLst>
              <a:ext uri="{FF2B5EF4-FFF2-40B4-BE49-F238E27FC236}">
                <a16:creationId xmlns:a16="http://schemas.microsoft.com/office/drawing/2014/main" id="{A8FD93AA-4FE2-9E4D-FE0D-A04E14560945}"/>
              </a:ext>
            </a:extLst>
          </p:cNvPr>
          <p:cNvCxnSpPr>
            <a:cxnSpLocks/>
          </p:cNvCxnSpPr>
          <p:nvPr/>
        </p:nvCxnSpPr>
        <p:spPr>
          <a:xfrm flipV="1">
            <a:off x="7264400" y="5547360"/>
            <a:ext cx="716457" cy="3860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8AA1B7E-7B73-320D-E590-C8B739A5DD3D}"/>
              </a:ext>
            </a:extLst>
          </p:cNvPr>
          <p:cNvCxnSpPr>
            <a:cxnSpLocks/>
            <a:stCxn id="14" idx="1"/>
          </p:cNvCxnSpPr>
          <p:nvPr/>
        </p:nvCxnSpPr>
        <p:spPr>
          <a:xfrm flipH="1" flipV="1">
            <a:off x="4541520" y="5933440"/>
            <a:ext cx="386080" cy="1806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70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C1254B-DB6C-259E-6909-1F5BCF672D9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F15185B-28A5-D19D-911D-51A8BB2A5D77}"/>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6EAD2279-90E3-57A6-61F1-30338F7A501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a:p>
        </p:txBody>
      </p:sp>
      <p:sp>
        <p:nvSpPr>
          <p:cNvPr id="11" name="Content Placeholder 10">
            <a:extLst>
              <a:ext uri="{FF2B5EF4-FFF2-40B4-BE49-F238E27FC236}">
                <a16:creationId xmlns:a16="http://schemas.microsoft.com/office/drawing/2014/main" id="{A2A86955-C3DF-648B-CA73-BD31B2ABA03B}"/>
              </a:ext>
            </a:extLst>
          </p:cNvPr>
          <p:cNvSpPr>
            <a:spLocks noGrp="1"/>
          </p:cNvSpPr>
          <p:nvPr>
            <p:ph sz="quarter" idx="13"/>
          </p:nvPr>
        </p:nvSpPr>
        <p:spPr>
          <a:xfrm>
            <a:off x="370663" y="1131352"/>
            <a:ext cx="11335783" cy="5055334"/>
          </a:xfrm>
        </p:spPr>
        <p:txBody>
          <a:bodyPr/>
          <a:lstStyle/>
          <a:p>
            <a:r>
              <a:rPr lang="en-US" dirty="0"/>
              <a:t>The Primo Research Assistant allows the end user to search resources using a “natural language search query”</a:t>
            </a:r>
          </a:p>
          <a:p>
            <a:r>
              <a:rPr lang="en-US" dirty="0"/>
              <a:t>The term “natural language search query” may be defined as follows: “Natural language search uses natural language processing allowing users to direct search engines by speaking to it their everyday language.”</a:t>
            </a:r>
            <a:r>
              <a:rPr lang="en-US" baseline="30000" dirty="0"/>
              <a:t>1</a:t>
            </a:r>
          </a:p>
          <a:p>
            <a:endParaRPr lang="en-US" dirty="0"/>
          </a:p>
          <a:p>
            <a:r>
              <a:rPr lang="en-US" dirty="0"/>
              <a:t>Example One:</a:t>
            </a:r>
          </a:p>
          <a:p>
            <a:pPr lvl="1"/>
            <a:r>
              <a:rPr lang="en-US" dirty="0"/>
              <a:t>A query in the standard Primo user interface may be “Taiwan library and information science”</a:t>
            </a:r>
          </a:p>
          <a:p>
            <a:pPr lvl="1"/>
            <a:r>
              <a:rPr lang="en-US" dirty="0"/>
              <a:t>A query in the Primo Research Assistant may be “What are some of the major contributions of academic universities in Taiwan in the field of library and information science?”</a:t>
            </a:r>
          </a:p>
          <a:p>
            <a:endParaRPr lang="en-US" dirty="0"/>
          </a:p>
          <a:p>
            <a:r>
              <a:rPr lang="en-US" dirty="0"/>
              <a:t>Example two:</a:t>
            </a:r>
          </a:p>
          <a:p>
            <a:pPr lvl="1"/>
            <a:r>
              <a:rPr lang="en-US" dirty="0"/>
              <a:t>A query in the standard Primo user interface may be “mobile phones and literacy”</a:t>
            </a:r>
          </a:p>
          <a:p>
            <a:pPr lvl="1"/>
            <a:r>
              <a:rPr lang="en-US" dirty="0"/>
              <a:t>A query in the Primo Research Assistant may be “What is the impact of mobile devices on reading and literacy development in children?”</a:t>
            </a:r>
          </a:p>
        </p:txBody>
      </p:sp>
      <p:sp>
        <p:nvSpPr>
          <p:cNvPr id="2" name="Content Placeholder 10">
            <a:extLst>
              <a:ext uri="{FF2B5EF4-FFF2-40B4-BE49-F238E27FC236}">
                <a16:creationId xmlns:a16="http://schemas.microsoft.com/office/drawing/2014/main" id="{65C66AED-371C-B4D0-4BA5-FFFC94493CC9}"/>
              </a:ext>
            </a:extLst>
          </p:cNvPr>
          <p:cNvSpPr txBox="1">
            <a:spLocks/>
          </p:cNvSpPr>
          <p:nvPr/>
        </p:nvSpPr>
        <p:spPr>
          <a:xfrm>
            <a:off x="1371600" y="6348352"/>
            <a:ext cx="10415692" cy="377567"/>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1. </a:t>
            </a:r>
            <a:r>
              <a:rPr lang="en-US" sz="1200" dirty="0" err="1"/>
              <a:t>Coveo</a:t>
            </a:r>
            <a:r>
              <a:rPr lang="en-US" sz="1200" dirty="0"/>
              <a:t>.  “What Is Natural Language Search?” </a:t>
            </a:r>
            <a:r>
              <a:rPr lang="en-US" sz="1200" dirty="0">
                <a:hlinkClick r:id="rId2"/>
              </a:rPr>
              <a:t>https://www.coveo.com/blog/what-is-natural-language-search/</a:t>
            </a:r>
            <a:r>
              <a:rPr lang="en-US" sz="1200" dirty="0"/>
              <a:t>.  Accessed Oct. 12, 2025. </a:t>
            </a:r>
          </a:p>
        </p:txBody>
      </p:sp>
    </p:spTree>
    <p:extLst>
      <p:ext uri="{BB962C8B-B14F-4D97-AF65-F5344CB8AC3E}">
        <p14:creationId xmlns:p14="http://schemas.microsoft.com/office/powerpoint/2010/main" val="3429514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600B7-7E2E-422F-9151-24B579D163B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F65A1A2-1E83-EB0C-EAC2-A4BB4721733D}"/>
              </a:ext>
            </a:extLst>
          </p:cNvPr>
          <p:cNvPicPr>
            <a:picLocks noChangeAspect="1"/>
          </p:cNvPicPr>
          <p:nvPr/>
        </p:nvPicPr>
        <p:blipFill>
          <a:blip r:embed="rId2"/>
          <a:stretch>
            <a:fillRect/>
          </a:stretch>
        </p:blipFill>
        <p:spPr>
          <a:xfrm>
            <a:off x="892512" y="1727200"/>
            <a:ext cx="10173288" cy="4246178"/>
          </a:xfrm>
          <a:prstGeom prst="rect">
            <a:avLst/>
          </a:prstGeom>
          <a:ln>
            <a:solidFill>
              <a:schemeClr val="tx1"/>
            </a:solidFill>
          </a:ln>
        </p:spPr>
      </p:pic>
      <p:sp>
        <p:nvSpPr>
          <p:cNvPr id="10" name="Title 9">
            <a:extLst>
              <a:ext uri="{FF2B5EF4-FFF2-40B4-BE49-F238E27FC236}">
                <a16:creationId xmlns:a16="http://schemas.microsoft.com/office/drawing/2014/main" id="{7C8FBEBA-5D44-C574-684A-95B84AFF42EF}"/>
              </a:ext>
            </a:extLst>
          </p:cNvPr>
          <p:cNvSpPr>
            <a:spLocks noGrp="1"/>
          </p:cNvSpPr>
          <p:nvPr>
            <p:ph type="title"/>
          </p:nvPr>
        </p:nvSpPr>
        <p:spPr/>
        <p:txBody>
          <a:bodyPr/>
          <a:lstStyle/>
          <a:p>
            <a:r>
              <a:rPr lang="en-US" dirty="0"/>
              <a:t>An example in the user's native language (not English) - 2</a:t>
            </a:r>
          </a:p>
        </p:txBody>
      </p:sp>
      <p:sp>
        <p:nvSpPr>
          <p:cNvPr id="9" name="Slide Number Placeholder 5">
            <a:extLst>
              <a:ext uri="{FF2B5EF4-FFF2-40B4-BE49-F238E27FC236}">
                <a16:creationId xmlns:a16="http://schemas.microsoft.com/office/drawing/2014/main" id="{8175E815-DDF1-BAC0-229C-82CE1C35B3C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60</a:t>
            </a:fld>
            <a:endParaRPr lang="en-GB"/>
          </a:p>
        </p:txBody>
      </p:sp>
      <p:sp>
        <p:nvSpPr>
          <p:cNvPr id="11" name="Content Placeholder 10">
            <a:extLst>
              <a:ext uri="{FF2B5EF4-FFF2-40B4-BE49-F238E27FC236}">
                <a16:creationId xmlns:a16="http://schemas.microsoft.com/office/drawing/2014/main" id="{7C79DC8A-9C6E-FB85-D619-0FDB52BC7E85}"/>
              </a:ext>
            </a:extLst>
          </p:cNvPr>
          <p:cNvSpPr>
            <a:spLocks noGrp="1"/>
          </p:cNvSpPr>
          <p:nvPr>
            <p:ph sz="quarter" idx="13"/>
          </p:nvPr>
        </p:nvSpPr>
        <p:spPr>
          <a:xfrm>
            <a:off x="370663" y="1131352"/>
            <a:ext cx="11335783" cy="595848"/>
          </a:xfrm>
        </p:spPr>
        <p:txBody>
          <a:bodyPr/>
          <a:lstStyle/>
          <a:p>
            <a:r>
              <a:rPr lang="en-US" dirty="0"/>
              <a:t>The suggested related questions are also in Traditional Chinese</a:t>
            </a:r>
          </a:p>
        </p:txBody>
      </p:sp>
      <p:sp>
        <p:nvSpPr>
          <p:cNvPr id="4" name="Rectangle 3">
            <a:extLst>
              <a:ext uri="{FF2B5EF4-FFF2-40B4-BE49-F238E27FC236}">
                <a16:creationId xmlns:a16="http://schemas.microsoft.com/office/drawing/2014/main" id="{82411CAB-E553-0EB0-A290-4373B8A28209}"/>
              </a:ext>
            </a:extLst>
          </p:cNvPr>
          <p:cNvSpPr/>
          <p:nvPr/>
        </p:nvSpPr>
        <p:spPr>
          <a:xfrm>
            <a:off x="892511" y="4750746"/>
            <a:ext cx="9176047" cy="122263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9939300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An example in the user's native language (not English) (example 3 of 5)</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61</a:t>
            </a:fld>
            <a:endParaRPr lang="en-GB" dirty="0"/>
          </a:p>
        </p:txBody>
      </p:sp>
    </p:spTree>
    <p:extLst>
      <p:ext uri="{BB962C8B-B14F-4D97-AF65-F5344CB8AC3E}">
        <p14:creationId xmlns:p14="http://schemas.microsoft.com/office/powerpoint/2010/main" val="41546586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1182C-6266-FD9D-64C4-A6E9F46FED2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E41A868-6FD7-0806-433E-450E4B1FFB0D}"/>
              </a:ext>
            </a:extLst>
          </p:cNvPr>
          <p:cNvSpPr>
            <a:spLocks noGrp="1"/>
          </p:cNvSpPr>
          <p:nvPr>
            <p:ph type="title"/>
          </p:nvPr>
        </p:nvSpPr>
        <p:spPr/>
        <p:txBody>
          <a:bodyPr/>
          <a:lstStyle/>
          <a:p>
            <a:r>
              <a:rPr lang="en-US" dirty="0"/>
              <a:t>An example in the user's native language (not English) - 3</a:t>
            </a:r>
          </a:p>
        </p:txBody>
      </p:sp>
      <p:sp>
        <p:nvSpPr>
          <p:cNvPr id="9" name="Slide Number Placeholder 5">
            <a:extLst>
              <a:ext uri="{FF2B5EF4-FFF2-40B4-BE49-F238E27FC236}">
                <a16:creationId xmlns:a16="http://schemas.microsoft.com/office/drawing/2014/main" id="{F18A36C2-378F-137E-3F16-B000E59AF65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62</a:t>
            </a:fld>
            <a:endParaRPr lang="en-GB"/>
          </a:p>
        </p:txBody>
      </p:sp>
      <p:sp>
        <p:nvSpPr>
          <p:cNvPr id="11" name="Content Placeholder 10">
            <a:extLst>
              <a:ext uri="{FF2B5EF4-FFF2-40B4-BE49-F238E27FC236}">
                <a16:creationId xmlns:a16="http://schemas.microsoft.com/office/drawing/2014/main" id="{5C9723F9-2D46-1EF8-2076-6E78951CEB89}"/>
              </a:ext>
            </a:extLst>
          </p:cNvPr>
          <p:cNvSpPr>
            <a:spLocks noGrp="1"/>
          </p:cNvSpPr>
          <p:nvPr>
            <p:ph sz="quarter" idx="13"/>
          </p:nvPr>
        </p:nvSpPr>
        <p:spPr>
          <a:xfrm>
            <a:off x="370663" y="1131352"/>
            <a:ext cx="11335783" cy="595848"/>
          </a:xfrm>
        </p:spPr>
        <p:txBody>
          <a:bodyPr/>
          <a:lstStyle/>
          <a:p>
            <a:r>
              <a:rPr lang="en-US" dirty="0"/>
              <a:t>We will now use the Primo Research Assistant in our native language (in this case Italian). </a:t>
            </a:r>
          </a:p>
        </p:txBody>
      </p:sp>
      <p:graphicFrame>
        <p:nvGraphicFramePr>
          <p:cNvPr id="6" name="Table 5">
            <a:extLst>
              <a:ext uri="{FF2B5EF4-FFF2-40B4-BE49-F238E27FC236}">
                <a16:creationId xmlns:a16="http://schemas.microsoft.com/office/drawing/2014/main" id="{DF9E55ED-99EC-5C18-89B7-6ECC90340491}"/>
              </a:ext>
            </a:extLst>
          </p:cNvPr>
          <p:cNvGraphicFramePr>
            <a:graphicFrameLocks noGrp="1"/>
          </p:cNvGraphicFramePr>
          <p:nvPr>
            <p:extLst>
              <p:ext uri="{D42A27DB-BD31-4B8C-83A1-F6EECF244321}">
                <p14:modId xmlns:p14="http://schemas.microsoft.com/office/powerpoint/2010/main" val="1492342062"/>
              </p:ext>
            </p:extLst>
          </p:nvPr>
        </p:nvGraphicFramePr>
        <p:xfrm>
          <a:off x="472965" y="1959884"/>
          <a:ext cx="11421604" cy="2708138"/>
        </p:xfrm>
        <a:graphic>
          <a:graphicData uri="http://schemas.openxmlformats.org/drawingml/2006/table">
            <a:tbl>
              <a:tblPr firstRow="1" bandRow="1">
                <a:tableStyleId>{073A0DAA-6AF3-43AB-8588-CEC1D06C72B9}</a:tableStyleId>
              </a:tblPr>
              <a:tblGrid>
                <a:gridCol w="5710802">
                  <a:extLst>
                    <a:ext uri="{9D8B030D-6E8A-4147-A177-3AD203B41FA5}">
                      <a16:colId xmlns:a16="http://schemas.microsoft.com/office/drawing/2014/main" val="4094553916"/>
                    </a:ext>
                  </a:extLst>
                </a:gridCol>
                <a:gridCol w="5710802">
                  <a:extLst>
                    <a:ext uri="{9D8B030D-6E8A-4147-A177-3AD203B41FA5}">
                      <a16:colId xmlns:a16="http://schemas.microsoft.com/office/drawing/2014/main" val="3628628810"/>
                    </a:ext>
                  </a:extLst>
                </a:gridCol>
              </a:tblGrid>
              <a:tr h="489026">
                <a:tc>
                  <a:txBody>
                    <a:bodyPr/>
                    <a:lstStyle/>
                    <a:p>
                      <a:pPr algn="ctr"/>
                      <a:r>
                        <a:rPr lang="en-US" dirty="0"/>
                        <a:t>The “natural language search query” </a:t>
                      </a:r>
                    </a:p>
                    <a:p>
                      <a:pPr algn="ctr"/>
                      <a:r>
                        <a:rPr lang="en-US" dirty="0"/>
                        <a:t>in English</a:t>
                      </a:r>
                    </a:p>
                  </a:txBody>
                  <a:tcPr/>
                </a:tc>
                <a:tc>
                  <a:txBody>
                    <a:bodyPr/>
                    <a:lstStyle/>
                    <a:p>
                      <a:pPr algn="ctr"/>
                      <a:r>
                        <a:rPr lang="en-US" dirty="0"/>
                        <a:t>The “natural language search query” </a:t>
                      </a:r>
                    </a:p>
                    <a:p>
                      <a:pPr algn="ctr"/>
                      <a:r>
                        <a:rPr lang="en-US" dirty="0"/>
                        <a:t>in Italian</a:t>
                      </a:r>
                    </a:p>
                  </a:txBody>
                  <a:tcPr/>
                </a:tc>
                <a:extLst>
                  <a:ext uri="{0D108BD9-81ED-4DB2-BD59-A6C34878D82A}">
                    <a16:rowId xmlns:a16="http://schemas.microsoft.com/office/drawing/2014/main" val="4081232599"/>
                  </a:ext>
                </a:extLst>
              </a:tr>
              <a:tr h="2068058">
                <a:tc>
                  <a:txBody>
                    <a:bodyPr/>
                    <a:lstStyle/>
                    <a:p>
                      <a:r>
                        <a:rPr lang="en-US" sz="1800" kern="1200" dirty="0">
                          <a:solidFill>
                            <a:schemeClr val="dk1"/>
                          </a:solidFill>
                          <a:effectLst/>
                        </a:rPr>
                        <a:t>How has RDA affected the training and education of academic librarians?</a:t>
                      </a:r>
                      <a:endParaRPr lang="en-US" dirty="0"/>
                    </a:p>
                  </a:txBody>
                  <a:tcPr/>
                </a:tc>
                <a:tc>
                  <a:txBody>
                    <a:bodyPr/>
                    <a:lstStyle/>
                    <a:p>
                      <a:r>
                        <a:rPr lang="en-US" sz="1800" kern="1200" dirty="0">
                          <a:solidFill>
                            <a:schemeClr val="dk1"/>
                          </a:solidFill>
                          <a:effectLst/>
                          <a:latin typeface="+mn-lt"/>
                          <a:ea typeface="+mn-ea"/>
                          <a:cs typeface="+mn-cs"/>
                        </a:rPr>
                        <a:t>In </a:t>
                      </a:r>
                      <a:r>
                        <a:rPr lang="en-US" sz="1800" kern="1200" dirty="0" err="1">
                          <a:solidFill>
                            <a:schemeClr val="dk1"/>
                          </a:solidFill>
                          <a:effectLst/>
                          <a:latin typeface="+mn-lt"/>
                          <a:ea typeface="+mn-ea"/>
                          <a:cs typeface="+mn-cs"/>
                        </a:rPr>
                        <a:t>che</a:t>
                      </a:r>
                      <a:r>
                        <a:rPr lang="en-US" sz="1800" kern="1200" dirty="0">
                          <a:solidFill>
                            <a:schemeClr val="dk1"/>
                          </a:solidFill>
                          <a:effectLst/>
                          <a:latin typeface="+mn-lt"/>
                          <a:ea typeface="+mn-ea"/>
                          <a:cs typeface="+mn-cs"/>
                        </a:rPr>
                        <a:t> modo </a:t>
                      </a:r>
                      <a:r>
                        <a:rPr lang="en-US" sz="1800" kern="1200" dirty="0" err="1">
                          <a:solidFill>
                            <a:schemeClr val="dk1"/>
                          </a:solidFill>
                          <a:effectLst/>
                          <a:latin typeface="+mn-lt"/>
                          <a:ea typeface="+mn-ea"/>
                          <a:cs typeface="+mn-cs"/>
                        </a:rPr>
                        <a:t>l'RDA</a:t>
                      </a:r>
                      <a:r>
                        <a:rPr lang="en-US" sz="1800" kern="1200" dirty="0">
                          <a:solidFill>
                            <a:schemeClr val="dk1"/>
                          </a:solidFill>
                          <a:effectLst/>
                          <a:latin typeface="+mn-lt"/>
                          <a:ea typeface="+mn-ea"/>
                          <a:cs typeface="+mn-cs"/>
                        </a:rPr>
                        <a:t> ha </a:t>
                      </a:r>
                      <a:r>
                        <a:rPr lang="en-US" sz="1800" kern="1200" dirty="0" err="1">
                          <a:solidFill>
                            <a:schemeClr val="dk1"/>
                          </a:solidFill>
                          <a:effectLst/>
                          <a:latin typeface="+mn-lt"/>
                          <a:ea typeface="+mn-ea"/>
                          <a:cs typeface="+mn-cs"/>
                        </a:rPr>
                        <a:t>influenzato</a:t>
                      </a:r>
                      <a:r>
                        <a:rPr lang="en-US" sz="1800" kern="1200" dirty="0">
                          <a:solidFill>
                            <a:schemeClr val="dk1"/>
                          </a:solidFill>
                          <a:effectLst/>
                          <a:latin typeface="+mn-lt"/>
                          <a:ea typeface="+mn-ea"/>
                          <a:cs typeface="+mn-cs"/>
                        </a:rPr>
                        <a:t> la </a:t>
                      </a:r>
                      <a:r>
                        <a:rPr lang="en-US" sz="1800" kern="1200" dirty="0" err="1">
                          <a:solidFill>
                            <a:schemeClr val="dk1"/>
                          </a:solidFill>
                          <a:effectLst/>
                          <a:latin typeface="+mn-lt"/>
                          <a:ea typeface="+mn-ea"/>
                          <a:cs typeface="+mn-cs"/>
                        </a:rPr>
                        <a:t>formazione</a:t>
                      </a:r>
                      <a:r>
                        <a:rPr lang="en-US" sz="1800" kern="1200" dirty="0">
                          <a:solidFill>
                            <a:schemeClr val="dk1"/>
                          </a:solidFill>
                          <a:effectLst/>
                          <a:latin typeface="+mn-lt"/>
                          <a:ea typeface="+mn-ea"/>
                          <a:cs typeface="+mn-cs"/>
                        </a:rPr>
                        <a:t> e </a:t>
                      </a:r>
                      <a:r>
                        <a:rPr lang="en-US" sz="1800" kern="1200" dirty="0" err="1">
                          <a:solidFill>
                            <a:schemeClr val="dk1"/>
                          </a:solidFill>
                          <a:effectLst/>
                          <a:latin typeface="+mn-lt"/>
                          <a:ea typeface="+mn-ea"/>
                          <a:cs typeface="+mn-cs"/>
                        </a:rPr>
                        <a:t>l’istruzione</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dei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bibliotecari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accademici</a:t>
                      </a:r>
                      <a:r>
                        <a:rPr lang="en-US" sz="1800" kern="1200" dirty="0">
                          <a:solidFill>
                            <a:schemeClr val="dk1"/>
                          </a:solidFill>
                          <a:effectLst/>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2832479017"/>
                  </a:ext>
                </a:extLst>
              </a:tr>
            </a:tbl>
          </a:graphicData>
        </a:graphic>
      </p:graphicFrame>
    </p:spTree>
    <p:extLst>
      <p:ext uri="{BB962C8B-B14F-4D97-AF65-F5344CB8AC3E}">
        <p14:creationId xmlns:p14="http://schemas.microsoft.com/office/powerpoint/2010/main" val="24234816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A9C20-F1E1-702A-A6AF-FD4104CC3BF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28A807A-F205-29E0-7162-201D19230B75}"/>
              </a:ext>
            </a:extLst>
          </p:cNvPr>
          <p:cNvPicPr>
            <a:picLocks noChangeAspect="1"/>
          </p:cNvPicPr>
          <p:nvPr/>
        </p:nvPicPr>
        <p:blipFill>
          <a:blip r:embed="rId2"/>
          <a:stretch>
            <a:fillRect/>
          </a:stretch>
        </p:blipFill>
        <p:spPr>
          <a:xfrm>
            <a:off x="1650814" y="1987207"/>
            <a:ext cx="9534286" cy="3986784"/>
          </a:xfrm>
          <a:prstGeom prst="rect">
            <a:avLst/>
          </a:prstGeom>
          <a:ln>
            <a:solidFill>
              <a:schemeClr val="tx1"/>
            </a:solidFill>
          </a:ln>
        </p:spPr>
      </p:pic>
      <p:sp>
        <p:nvSpPr>
          <p:cNvPr id="10" name="Title 9">
            <a:extLst>
              <a:ext uri="{FF2B5EF4-FFF2-40B4-BE49-F238E27FC236}">
                <a16:creationId xmlns:a16="http://schemas.microsoft.com/office/drawing/2014/main" id="{ABD5326A-48F8-C39C-EA3B-8E1BB1A8698C}"/>
              </a:ext>
            </a:extLst>
          </p:cNvPr>
          <p:cNvSpPr>
            <a:spLocks noGrp="1"/>
          </p:cNvSpPr>
          <p:nvPr>
            <p:ph type="title"/>
          </p:nvPr>
        </p:nvSpPr>
        <p:spPr/>
        <p:txBody>
          <a:bodyPr/>
          <a:lstStyle/>
          <a:p>
            <a:r>
              <a:rPr lang="en-US" dirty="0"/>
              <a:t>An example in the user's native language (not English) - 3</a:t>
            </a:r>
          </a:p>
        </p:txBody>
      </p:sp>
      <p:sp>
        <p:nvSpPr>
          <p:cNvPr id="9" name="Slide Number Placeholder 5">
            <a:extLst>
              <a:ext uri="{FF2B5EF4-FFF2-40B4-BE49-F238E27FC236}">
                <a16:creationId xmlns:a16="http://schemas.microsoft.com/office/drawing/2014/main" id="{08F01BE2-04B8-0CF2-7F8A-8C425F8282C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63</a:t>
            </a:fld>
            <a:endParaRPr lang="en-GB"/>
          </a:p>
        </p:txBody>
      </p:sp>
      <p:sp>
        <p:nvSpPr>
          <p:cNvPr id="11" name="Content Placeholder 10">
            <a:extLst>
              <a:ext uri="{FF2B5EF4-FFF2-40B4-BE49-F238E27FC236}">
                <a16:creationId xmlns:a16="http://schemas.microsoft.com/office/drawing/2014/main" id="{D3C5252B-6378-AE3B-CA85-4CD5452C3B7F}"/>
              </a:ext>
            </a:extLst>
          </p:cNvPr>
          <p:cNvSpPr>
            <a:spLocks noGrp="1"/>
          </p:cNvSpPr>
          <p:nvPr>
            <p:ph sz="quarter" idx="13"/>
          </p:nvPr>
        </p:nvSpPr>
        <p:spPr>
          <a:xfrm>
            <a:off x="370663" y="1131352"/>
            <a:ext cx="11335783" cy="595848"/>
          </a:xfrm>
        </p:spPr>
        <p:txBody>
          <a:bodyPr/>
          <a:lstStyle/>
          <a:p>
            <a:r>
              <a:rPr lang="en-US" dirty="0"/>
              <a:t>We use the Primo Research Assistant in our native language (in this case Italian). </a:t>
            </a:r>
          </a:p>
        </p:txBody>
      </p:sp>
      <p:sp>
        <p:nvSpPr>
          <p:cNvPr id="4" name="Rectangle 3">
            <a:extLst>
              <a:ext uri="{FF2B5EF4-FFF2-40B4-BE49-F238E27FC236}">
                <a16:creationId xmlns:a16="http://schemas.microsoft.com/office/drawing/2014/main" id="{CC44F860-12A9-6897-9993-64D9175AB416}"/>
              </a:ext>
            </a:extLst>
          </p:cNvPr>
          <p:cNvSpPr/>
          <p:nvPr/>
        </p:nvSpPr>
        <p:spPr>
          <a:xfrm>
            <a:off x="2816421" y="2889470"/>
            <a:ext cx="5169339" cy="508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5173177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2C9BB-B3FF-C749-9325-A275FA13139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4979DDC-D6F8-DAF0-FAE4-57CE8CD6D7E1}"/>
              </a:ext>
            </a:extLst>
          </p:cNvPr>
          <p:cNvPicPr>
            <a:picLocks noChangeAspect="1"/>
          </p:cNvPicPr>
          <p:nvPr/>
        </p:nvPicPr>
        <p:blipFill>
          <a:blip r:embed="rId2"/>
          <a:stretch>
            <a:fillRect/>
          </a:stretch>
        </p:blipFill>
        <p:spPr>
          <a:xfrm>
            <a:off x="756492" y="2819315"/>
            <a:ext cx="10679015" cy="1219370"/>
          </a:xfrm>
          <a:prstGeom prst="rect">
            <a:avLst/>
          </a:prstGeom>
          <a:ln>
            <a:solidFill>
              <a:schemeClr val="tx1"/>
            </a:solidFill>
          </a:ln>
        </p:spPr>
      </p:pic>
      <p:sp>
        <p:nvSpPr>
          <p:cNvPr id="10" name="Title 9">
            <a:extLst>
              <a:ext uri="{FF2B5EF4-FFF2-40B4-BE49-F238E27FC236}">
                <a16:creationId xmlns:a16="http://schemas.microsoft.com/office/drawing/2014/main" id="{017B5ED5-D9E3-5C1F-6FD5-92389400A491}"/>
              </a:ext>
            </a:extLst>
          </p:cNvPr>
          <p:cNvSpPr>
            <a:spLocks noGrp="1"/>
          </p:cNvSpPr>
          <p:nvPr>
            <p:ph type="title"/>
          </p:nvPr>
        </p:nvSpPr>
        <p:spPr/>
        <p:txBody>
          <a:bodyPr/>
          <a:lstStyle/>
          <a:p>
            <a:r>
              <a:rPr lang="en-US" dirty="0"/>
              <a:t>An example in the user's native language (not English) - 3</a:t>
            </a:r>
          </a:p>
        </p:txBody>
      </p:sp>
      <p:sp>
        <p:nvSpPr>
          <p:cNvPr id="9" name="Slide Number Placeholder 5">
            <a:extLst>
              <a:ext uri="{FF2B5EF4-FFF2-40B4-BE49-F238E27FC236}">
                <a16:creationId xmlns:a16="http://schemas.microsoft.com/office/drawing/2014/main" id="{666AE286-92CF-33D9-F238-92B328F0868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64</a:t>
            </a:fld>
            <a:endParaRPr lang="en-GB"/>
          </a:p>
        </p:txBody>
      </p:sp>
      <p:sp>
        <p:nvSpPr>
          <p:cNvPr id="11" name="Content Placeholder 10">
            <a:extLst>
              <a:ext uri="{FF2B5EF4-FFF2-40B4-BE49-F238E27FC236}">
                <a16:creationId xmlns:a16="http://schemas.microsoft.com/office/drawing/2014/main" id="{50285712-67D1-1C9E-AA14-35768A5E255F}"/>
              </a:ext>
            </a:extLst>
          </p:cNvPr>
          <p:cNvSpPr>
            <a:spLocks noGrp="1"/>
          </p:cNvSpPr>
          <p:nvPr>
            <p:ph sz="quarter" idx="13"/>
          </p:nvPr>
        </p:nvSpPr>
        <p:spPr>
          <a:xfrm>
            <a:off x="370663" y="1131352"/>
            <a:ext cx="11335783" cy="595848"/>
          </a:xfrm>
        </p:spPr>
        <p:txBody>
          <a:bodyPr/>
          <a:lstStyle/>
          <a:p>
            <a:r>
              <a:rPr lang="en-US" dirty="0"/>
              <a:t>The Primo Research Assistant begins working</a:t>
            </a:r>
          </a:p>
        </p:txBody>
      </p:sp>
      <p:sp>
        <p:nvSpPr>
          <p:cNvPr id="4" name="Rectangle 3">
            <a:extLst>
              <a:ext uri="{FF2B5EF4-FFF2-40B4-BE49-F238E27FC236}">
                <a16:creationId xmlns:a16="http://schemas.microsoft.com/office/drawing/2014/main" id="{2ECBFFE9-D2D2-CF27-9ED8-912746733ACA}"/>
              </a:ext>
            </a:extLst>
          </p:cNvPr>
          <p:cNvSpPr/>
          <p:nvPr/>
        </p:nvSpPr>
        <p:spPr>
          <a:xfrm>
            <a:off x="756492" y="3315765"/>
            <a:ext cx="3769360" cy="60599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2820758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3B8EA-F84E-D9C9-BF84-9D79E98DDA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950A04-CA6C-70F7-1DD8-14F241DF7FB6}"/>
              </a:ext>
            </a:extLst>
          </p:cNvPr>
          <p:cNvPicPr>
            <a:picLocks noChangeAspect="1"/>
          </p:cNvPicPr>
          <p:nvPr/>
        </p:nvPicPr>
        <p:blipFill>
          <a:blip r:embed="rId2"/>
          <a:stretch>
            <a:fillRect/>
          </a:stretch>
        </p:blipFill>
        <p:spPr>
          <a:xfrm>
            <a:off x="1122883" y="1574138"/>
            <a:ext cx="10220960" cy="4774215"/>
          </a:xfrm>
          <a:prstGeom prst="rect">
            <a:avLst/>
          </a:prstGeom>
          <a:ln>
            <a:solidFill>
              <a:schemeClr val="tx1"/>
            </a:solidFill>
          </a:ln>
        </p:spPr>
      </p:pic>
      <p:sp>
        <p:nvSpPr>
          <p:cNvPr id="10" name="Title 9">
            <a:extLst>
              <a:ext uri="{FF2B5EF4-FFF2-40B4-BE49-F238E27FC236}">
                <a16:creationId xmlns:a16="http://schemas.microsoft.com/office/drawing/2014/main" id="{B02AED1E-2514-2884-1F0C-159FD36F0559}"/>
              </a:ext>
            </a:extLst>
          </p:cNvPr>
          <p:cNvSpPr>
            <a:spLocks noGrp="1"/>
          </p:cNvSpPr>
          <p:nvPr>
            <p:ph type="title"/>
          </p:nvPr>
        </p:nvSpPr>
        <p:spPr/>
        <p:txBody>
          <a:bodyPr/>
          <a:lstStyle/>
          <a:p>
            <a:r>
              <a:rPr lang="en-US" dirty="0"/>
              <a:t>An example in the user's native language (not English) - 3</a:t>
            </a:r>
          </a:p>
        </p:txBody>
      </p:sp>
      <p:sp>
        <p:nvSpPr>
          <p:cNvPr id="9" name="Slide Number Placeholder 5">
            <a:extLst>
              <a:ext uri="{FF2B5EF4-FFF2-40B4-BE49-F238E27FC236}">
                <a16:creationId xmlns:a16="http://schemas.microsoft.com/office/drawing/2014/main" id="{B6DAABE6-499B-9E5F-B3D1-299ECE4A944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65</a:t>
            </a:fld>
            <a:endParaRPr lang="en-GB"/>
          </a:p>
        </p:txBody>
      </p:sp>
      <p:sp>
        <p:nvSpPr>
          <p:cNvPr id="11" name="Content Placeholder 10">
            <a:extLst>
              <a:ext uri="{FF2B5EF4-FFF2-40B4-BE49-F238E27FC236}">
                <a16:creationId xmlns:a16="http://schemas.microsoft.com/office/drawing/2014/main" id="{B6EC874C-F1F0-8427-C12E-8F069CEFAA5A}"/>
              </a:ext>
            </a:extLst>
          </p:cNvPr>
          <p:cNvSpPr>
            <a:spLocks noGrp="1"/>
          </p:cNvSpPr>
          <p:nvPr>
            <p:ph sz="quarter" idx="13"/>
          </p:nvPr>
        </p:nvSpPr>
        <p:spPr>
          <a:xfrm>
            <a:off x="370663" y="1131352"/>
            <a:ext cx="11335783" cy="595848"/>
          </a:xfrm>
        </p:spPr>
        <p:txBody>
          <a:bodyPr/>
          <a:lstStyle/>
          <a:p>
            <a:r>
              <a:rPr lang="en-US" dirty="0"/>
              <a:t>The Primo Research Assistant returns results</a:t>
            </a:r>
          </a:p>
        </p:txBody>
      </p:sp>
      <p:sp>
        <p:nvSpPr>
          <p:cNvPr id="7" name="TextBox 6">
            <a:extLst>
              <a:ext uri="{FF2B5EF4-FFF2-40B4-BE49-F238E27FC236}">
                <a16:creationId xmlns:a16="http://schemas.microsoft.com/office/drawing/2014/main" id="{BA7A7C2E-F1C5-C34F-E192-E623D2C7086B}"/>
              </a:ext>
            </a:extLst>
          </p:cNvPr>
          <p:cNvSpPr txBox="1"/>
          <p:nvPr/>
        </p:nvSpPr>
        <p:spPr>
          <a:xfrm>
            <a:off x="7960185" y="3945121"/>
            <a:ext cx="1935655" cy="343204"/>
          </a:xfrm>
          <a:prstGeom prst="rect">
            <a:avLst/>
          </a:prstGeom>
          <a:solidFill>
            <a:srgbClr val="FFFF00"/>
          </a:solidFill>
          <a:ln>
            <a:solidFill>
              <a:schemeClr val="tx1"/>
            </a:solidFill>
          </a:ln>
        </p:spPr>
        <p:txBody>
          <a:bodyPr wrap="square" rtlCol="0">
            <a:noAutofit/>
          </a:bodyPr>
          <a:lstStyle/>
          <a:p>
            <a:r>
              <a:rPr lang="en-US" sz="1400" dirty="0"/>
              <a:t>Overview in Italian</a:t>
            </a:r>
          </a:p>
        </p:txBody>
      </p:sp>
      <p:sp>
        <p:nvSpPr>
          <p:cNvPr id="8" name="TextBox 7">
            <a:extLst>
              <a:ext uri="{FF2B5EF4-FFF2-40B4-BE49-F238E27FC236}">
                <a16:creationId xmlns:a16="http://schemas.microsoft.com/office/drawing/2014/main" id="{40CCC064-1335-347D-3022-842B2E5E86B4}"/>
              </a:ext>
            </a:extLst>
          </p:cNvPr>
          <p:cNvSpPr txBox="1"/>
          <p:nvPr/>
        </p:nvSpPr>
        <p:spPr>
          <a:xfrm>
            <a:off x="8158480" y="1885093"/>
            <a:ext cx="3185363" cy="474831"/>
          </a:xfrm>
          <a:prstGeom prst="rect">
            <a:avLst/>
          </a:prstGeom>
          <a:solidFill>
            <a:srgbClr val="FFFF00"/>
          </a:solidFill>
          <a:ln>
            <a:solidFill>
              <a:schemeClr val="tx1"/>
            </a:solidFill>
          </a:ln>
        </p:spPr>
        <p:txBody>
          <a:bodyPr wrap="square" rtlCol="0">
            <a:noAutofit/>
          </a:bodyPr>
          <a:lstStyle/>
          <a:p>
            <a:r>
              <a:rPr lang="en-US" sz="1400" dirty="0"/>
              <a:t>Resources are in English and Italian</a:t>
            </a:r>
          </a:p>
        </p:txBody>
      </p:sp>
      <p:sp>
        <p:nvSpPr>
          <p:cNvPr id="14" name="TextBox 13">
            <a:extLst>
              <a:ext uri="{FF2B5EF4-FFF2-40B4-BE49-F238E27FC236}">
                <a16:creationId xmlns:a16="http://schemas.microsoft.com/office/drawing/2014/main" id="{B20DADEB-B8E6-BF0E-3158-218D56C7BA6F}"/>
              </a:ext>
            </a:extLst>
          </p:cNvPr>
          <p:cNvSpPr txBox="1"/>
          <p:nvPr/>
        </p:nvSpPr>
        <p:spPr>
          <a:xfrm>
            <a:off x="4927600" y="5817078"/>
            <a:ext cx="2336800" cy="593947"/>
          </a:xfrm>
          <a:prstGeom prst="rect">
            <a:avLst/>
          </a:prstGeom>
          <a:solidFill>
            <a:srgbClr val="FFFF00"/>
          </a:solidFill>
          <a:ln>
            <a:solidFill>
              <a:schemeClr val="tx1"/>
            </a:solidFill>
          </a:ln>
        </p:spPr>
        <p:txBody>
          <a:bodyPr wrap="square" rtlCol="0">
            <a:noAutofit/>
          </a:bodyPr>
          <a:lstStyle/>
          <a:p>
            <a:pPr algn="l"/>
            <a:r>
              <a:rPr lang="en-US" sz="1400" dirty="0"/>
              <a:t>The overview includes references to the sources</a:t>
            </a:r>
          </a:p>
        </p:txBody>
      </p:sp>
      <p:cxnSp>
        <p:nvCxnSpPr>
          <p:cNvPr id="15" name="Straight Arrow Connector 14">
            <a:extLst>
              <a:ext uri="{FF2B5EF4-FFF2-40B4-BE49-F238E27FC236}">
                <a16:creationId xmlns:a16="http://schemas.microsoft.com/office/drawing/2014/main" id="{E1F43030-4D91-3006-E419-2D305B5F4A83}"/>
              </a:ext>
            </a:extLst>
          </p:cNvPr>
          <p:cNvCxnSpPr>
            <a:cxnSpLocks/>
          </p:cNvCxnSpPr>
          <p:nvPr/>
        </p:nvCxnSpPr>
        <p:spPr>
          <a:xfrm flipV="1">
            <a:off x="6614160" y="5100320"/>
            <a:ext cx="2407920" cy="7002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D85F829-9324-116C-AD1C-CB06A7404517}"/>
              </a:ext>
            </a:extLst>
          </p:cNvPr>
          <p:cNvCxnSpPr>
            <a:cxnSpLocks/>
          </p:cNvCxnSpPr>
          <p:nvPr/>
        </p:nvCxnSpPr>
        <p:spPr>
          <a:xfrm flipV="1">
            <a:off x="6096000" y="4693920"/>
            <a:ext cx="599440" cy="11231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2EE1282-6CAE-B5AB-27F4-4204A89502E8}"/>
              </a:ext>
            </a:extLst>
          </p:cNvPr>
          <p:cNvSpPr/>
          <p:nvPr/>
        </p:nvSpPr>
        <p:spPr>
          <a:xfrm>
            <a:off x="6233363" y="2306320"/>
            <a:ext cx="1599997" cy="12496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BF377EED-9EBA-7747-3E32-A66B4792C2F0}"/>
              </a:ext>
            </a:extLst>
          </p:cNvPr>
          <p:cNvSpPr/>
          <p:nvPr/>
        </p:nvSpPr>
        <p:spPr>
          <a:xfrm>
            <a:off x="7960185" y="2306320"/>
            <a:ext cx="1651175" cy="12496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17" name="Straight Arrow Connector 16">
            <a:extLst>
              <a:ext uri="{FF2B5EF4-FFF2-40B4-BE49-F238E27FC236}">
                <a16:creationId xmlns:a16="http://schemas.microsoft.com/office/drawing/2014/main" id="{10EC0E10-20EB-0608-3CFD-2B50F1E2B8DA}"/>
              </a:ext>
            </a:extLst>
          </p:cNvPr>
          <p:cNvCxnSpPr>
            <a:cxnSpLocks/>
          </p:cNvCxnSpPr>
          <p:nvPr/>
        </p:nvCxnSpPr>
        <p:spPr>
          <a:xfrm flipV="1">
            <a:off x="7343241" y="5724337"/>
            <a:ext cx="2836063" cy="3897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6233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11E44-82D9-5EE2-38E2-CA1EDD08D0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8F86213-63D9-E41B-1606-73290A68B27D}"/>
              </a:ext>
            </a:extLst>
          </p:cNvPr>
          <p:cNvPicPr>
            <a:picLocks noChangeAspect="1"/>
          </p:cNvPicPr>
          <p:nvPr/>
        </p:nvPicPr>
        <p:blipFill>
          <a:blip r:embed="rId2"/>
          <a:stretch>
            <a:fillRect/>
          </a:stretch>
        </p:blipFill>
        <p:spPr>
          <a:xfrm>
            <a:off x="821394" y="1727200"/>
            <a:ext cx="10434320" cy="4452576"/>
          </a:xfrm>
          <a:prstGeom prst="rect">
            <a:avLst/>
          </a:prstGeom>
          <a:ln>
            <a:solidFill>
              <a:schemeClr val="tx1"/>
            </a:solidFill>
          </a:ln>
        </p:spPr>
      </p:pic>
      <p:sp>
        <p:nvSpPr>
          <p:cNvPr id="10" name="Title 9">
            <a:extLst>
              <a:ext uri="{FF2B5EF4-FFF2-40B4-BE49-F238E27FC236}">
                <a16:creationId xmlns:a16="http://schemas.microsoft.com/office/drawing/2014/main" id="{ABC7B01A-3387-A79A-CC5B-E784B721B54F}"/>
              </a:ext>
            </a:extLst>
          </p:cNvPr>
          <p:cNvSpPr>
            <a:spLocks noGrp="1"/>
          </p:cNvSpPr>
          <p:nvPr>
            <p:ph type="title"/>
          </p:nvPr>
        </p:nvSpPr>
        <p:spPr/>
        <p:txBody>
          <a:bodyPr/>
          <a:lstStyle/>
          <a:p>
            <a:r>
              <a:rPr lang="en-US" dirty="0"/>
              <a:t>An example in the user's native language (not English) - 3</a:t>
            </a:r>
          </a:p>
        </p:txBody>
      </p:sp>
      <p:sp>
        <p:nvSpPr>
          <p:cNvPr id="9" name="Slide Number Placeholder 5">
            <a:extLst>
              <a:ext uri="{FF2B5EF4-FFF2-40B4-BE49-F238E27FC236}">
                <a16:creationId xmlns:a16="http://schemas.microsoft.com/office/drawing/2014/main" id="{4AB95B89-9DBF-46FA-7B6E-7CC790AC534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66</a:t>
            </a:fld>
            <a:endParaRPr lang="en-GB"/>
          </a:p>
        </p:txBody>
      </p:sp>
      <p:sp>
        <p:nvSpPr>
          <p:cNvPr id="11" name="Content Placeholder 10">
            <a:extLst>
              <a:ext uri="{FF2B5EF4-FFF2-40B4-BE49-F238E27FC236}">
                <a16:creationId xmlns:a16="http://schemas.microsoft.com/office/drawing/2014/main" id="{150917B1-A221-A900-6E3D-856C21DFA6EC}"/>
              </a:ext>
            </a:extLst>
          </p:cNvPr>
          <p:cNvSpPr>
            <a:spLocks noGrp="1"/>
          </p:cNvSpPr>
          <p:nvPr>
            <p:ph sz="quarter" idx="13"/>
          </p:nvPr>
        </p:nvSpPr>
        <p:spPr>
          <a:xfrm>
            <a:off x="370663" y="1131352"/>
            <a:ext cx="11335783" cy="595848"/>
          </a:xfrm>
        </p:spPr>
        <p:txBody>
          <a:bodyPr/>
          <a:lstStyle/>
          <a:p>
            <a:r>
              <a:rPr lang="en-US" dirty="0"/>
              <a:t>The suggested related questions are also in Italian</a:t>
            </a:r>
          </a:p>
        </p:txBody>
      </p:sp>
      <p:sp>
        <p:nvSpPr>
          <p:cNvPr id="4" name="Rectangle 3">
            <a:extLst>
              <a:ext uri="{FF2B5EF4-FFF2-40B4-BE49-F238E27FC236}">
                <a16:creationId xmlns:a16="http://schemas.microsoft.com/office/drawing/2014/main" id="{4697E25C-ED4E-867E-4D25-B7ED850A4006}"/>
              </a:ext>
            </a:extLst>
          </p:cNvPr>
          <p:cNvSpPr/>
          <p:nvPr/>
        </p:nvSpPr>
        <p:spPr>
          <a:xfrm>
            <a:off x="936286" y="4934548"/>
            <a:ext cx="10239714" cy="122263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6561499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An example in the user's native language (not English) (example 4 of 5)</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67</a:t>
            </a:fld>
            <a:endParaRPr lang="en-GB" dirty="0"/>
          </a:p>
        </p:txBody>
      </p:sp>
    </p:spTree>
    <p:extLst>
      <p:ext uri="{BB962C8B-B14F-4D97-AF65-F5344CB8AC3E}">
        <p14:creationId xmlns:p14="http://schemas.microsoft.com/office/powerpoint/2010/main" val="35712276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460E6-6D0B-B173-634C-3D96C2F8AC7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58C8C52-A004-3442-65F4-67A84CE93888}"/>
              </a:ext>
            </a:extLst>
          </p:cNvPr>
          <p:cNvSpPr>
            <a:spLocks noGrp="1"/>
          </p:cNvSpPr>
          <p:nvPr>
            <p:ph type="title"/>
          </p:nvPr>
        </p:nvSpPr>
        <p:spPr/>
        <p:txBody>
          <a:bodyPr/>
          <a:lstStyle/>
          <a:p>
            <a:r>
              <a:rPr lang="en-US" dirty="0"/>
              <a:t>An example in the user's native language (not English) - 4</a:t>
            </a:r>
          </a:p>
        </p:txBody>
      </p:sp>
      <p:sp>
        <p:nvSpPr>
          <p:cNvPr id="9" name="Slide Number Placeholder 5">
            <a:extLst>
              <a:ext uri="{FF2B5EF4-FFF2-40B4-BE49-F238E27FC236}">
                <a16:creationId xmlns:a16="http://schemas.microsoft.com/office/drawing/2014/main" id="{D29C97CA-97B8-7EA6-7CDC-B2045DAE9E2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68</a:t>
            </a:fld>
            <a:endParaRPr lang="en-GB"/>
          </a:p>
        </p:txBody>
      </p:sp>
      <p:sp>
        <p:nvSpPr>
          <p:cNvPr id="11" name="Content Placeholder 10">
            <a:extLst>
              <a:ext uri="{FF2B5EF4-FFF2-40B4-BE49-F238E27FC236}">
                <a16:creationId xmlns:a16="http://schemas.microsoft.com/office/drawing/2014/main" id="{7AA55842-2FC6-3862-CE2F-35318DBA2A75}"/>
              </a:ext>
            </a:extLst>
          </p:cNvPr>
          <p:cNvSpPr>
            <a:spLocks noGrp="1"/>
          </p:cNvSpPr>
          <p:nvPr>
            <p:ph sz="quarter" idx="13"/>
          </p:nvPr>
        </p:nvSpPr>
        <p:spPr>
          <a:xfrm>
            <a:off x="370663" y="1131352"/>
            <a:ext cx="11335783" cy="595848"/>
          </a:xfrm>
        </p:spPr>
        <p:txBody>
          <a:bodyPr/>
          <a:lstStyle/>
          <a:p>
            <a:r>
              <a:rPr lang="en-US" dirty="0"/>
              <a:t>We will now use the Primo Research Assistant in our native language (in this case Hebrew). </a:t>
            </a:r>
          </a:p>
        </p:txBody>
      </p:sp>
      <p:graphicFrame>
        <p:nvGraphicFramePr>
          <p:cNvPr id="6" name="Table 5">
            <a:extLst>
              <a:ext uri="{FF2B5EF4-FFF2-40B4-BE49-F238E27FC236}">
                <a16:creationId xmlns:a16="http://schemas.microsoft.com/office/drawing/2014/main" id="{DC9AC3C5-D2DE-382B-A924-414664A850B8}"/>
              </a:ext>
            </a:extLst>
          </p:cNvPr>
          <p:cNvGraphicFramePr>
            <a:graphicFrameLocks noGrp="1"/>
          </p:cNvGraphicFramePr>
          <p:nvPr/>
        </p:nvGraphicFramePr>
        <p:xfrm>
          <a:off x="472965" y="1959884"/>
          <a:ext cx="11421604" cy="2708138"/>
        </p:xfrm>
        <a:graphic>
          <a:graphicData uri="http://schemas.openxmlformats.org/drawingml/2006/table">
            <a:tbl>
              <a:tblPr firstRow="1" bandRow="1">
                <a:tableStyleId>{073A0DAA-6AF3-43AB-8588-CEC1D06C72B9}</a:tableStyleId>
              </a:tblPr>
              <a:tblGrid>
                <a:gridCol w="5710802">
                  <a:extLst>
                    <a:ext uri="{9D8B030D-6E8A-4147-A177-3AD203B41FA5}">
                      <a16:colId xmlns:a16="http://schemas.microsoft.com/office/drawing/2014/main" val="4094553916"/>
                    </a:ext>
                  </a:extLst>
                </a:gridCol>
                <a:gridCol w="5710802">
                  <a:extLst>
                    <a:ext uri="{9D8B030D-6E8A-4147-A177-3AD203B41FA5}">
                      <a16:colId xmlns:a16="http://schemas.microsoft.com/office/drawing/2014/main" val="3628628810"/>
                    </a:ext>
                  </a:extLst>
                </a:gridCol>
              </a:tblGrid>
              <a:tr h="489026">
                <a:tc>
                  <a:txBody>
                    <a:bodyPr/>
                    <a:lstStyle/>
                    <a:p>
                      <a:pPr algn="ctr"/>
                      <a:r>
                        <a:rPr lang="en-US" dirty="0"/>
                        <a:t>The “natural language search query” </a:t>
                      </a:r>
                    </a:p>
                    <a:p>
                      <a:pPr algn="ctr"/>
                      <a:r>
                        <a:rPr lang="en-US" dirty="0"/>
                        <a:t>in English</a:t>
                      </a:r>
                    </a:p>
                  </a:txBody>
                  <a:tcPr/>
                </a:tc>
                <a:tc>
                  <a:txBody>
                    <a:bodyPr/>
                    <a:lstStyle/>
                    <a:p>
                      <a:pPr algn="ctr"/>
                      <a:r>
                        <a:rPr lang="en-US" dirty="0"/>
                        <a:t>The “natural language search query” </a:t>
                      </a:r>
                    </a:p>
                    <a:p>
                      <a:pPr algn="ctr"/>
                      <a:r>
                        <a:rPr lang="en-US" dirty="0"/>
                        <a:t>in Hebrew</a:t>
                      </a:r>
                    </a:p>
                  </a:txBody>
                  <a:tcPr/>
                </a:tc>
                <a:extLst>
                  <a:ext uri="{0D108BD9-81ED-4DB2-BD59-A6C34878D82A}">
                    <a16:rowId xmlns:a16="http://schemas.microsoft.com/office/drawing/2014/main" val="4081232599"/>
                  </a:ext>
                </a:extLst>
              </a:tr>
              <a:tr h="2068058">
                <a:tc>
                  <a:txBody>
                    <a:bodyPr/>
                    <a:lstStyle/>
                    <a:p>
                      <a:r>
                        <a:rPr lang="en-US" sz="1800" kern="1200" dirty="0">
                          <a:solidFill>
                            <a:schemeClr val="dk1"/>
                          </a:solidFill>
                          <a:effectLst/>
                        </a:rPr>
                        <a:t>How has RDA affected the training and education of academic librarians?</a:t>
                      </a:r>
                      <a:endParaRPr lang="en-US"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kern="1200" dirty="0">
                          <a:solidFill>
                            <a:schemeClr val="dk1"/>
                          </a:solidFill>
                          <a:effectLst/>
                          <a:latin typeface="+mn-lt"/>
                          <a:ea typeface="+mn-ea"/>
                          <a:cs typeface="+mn-cs"/>
                        </a:rPr>
                        <a:t>כיצד השפיע </a:t>
                      </a:r>
                      <a:r>
                        <a:rPr lang="en-US" sz="1800" kern="1200" dirty="0">
                          <a:solidFill>
                            <a:schemeClr val="dk1"/>
                          </a:solidFill>
                          <a:effectLst/>
                          <a:latin typeface="+mn-lt"/>
                          <a:ea typeface="+mn-ea"/>
                          <a:cs typeface="+mn-cs"/>
                        </a:rPr>
                        <a:t>RDA</a:t>
                      </a:r>
                      <a:r>
                        <a:rPr lang="he-IL" sz="1800" kern="1200" dirty="0">
                          <a:solidFill>
                            <a:schemeClr val="dk1"/>
                          </a:solidFill>
                          <a:effectLst/>
                          <a:latin typeface="+mn-lt"/>
                          <a:ea typeface="+mn-ea"/>
                          <a:cs typeface="+mn-cs"/>
                        </a:rPr>
                        <a:t> על </a:t>
                      </a:r>
                      <a:r>
                        <a:rPr lang="he-IL" altLang="zh-TW" sz="1800" kern="1200" dirty="0">
                          <a:solidFill>
                            <a:schemeClr val="dk1"/>
                          </a:solidFill>
                          <a:effectLst/>
                          <a:latin typeface="+mn-lt"/>
                          <a:ea typeface="+mn-ea"/>
                          <a:cs typeface="+mn-cs"/>
                        </a:rPr>
                        <a:t>הכשרתם והשכלתם של ספרנים אקדמיים?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2832479017"/>
                  </a:ext>
                </a:extLst>
              </a:tr>
            </a:tbl>
          </a:graphicData>
        </a:graphic>
      </p:graphicFrame>
    </p:spTree>
    <p:extLst>
      <p:ext uri="{BB962C8B-B14F-4D97-AF65-F5344CB8AC3E}">
        <p14:creationId xmlns:p14="http://schemas.microsoft.com/office/powerpoint/2010/main" val="18487425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CF255-DE58-B281-C00E-E6B4AFE82CA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857C8B8-B557-1B1B-7709-66CABC177C56}"/>
              </a:ext>
            </a:extLst>
          </p:cNvPr>
          <p:cNvPicPr>
            <a:picLocks noChangeAspect="1"/>
          </p:cNvPicPr>
          <p:nvPr/>
        </p:nvPicPr>
        <p:blipFill>
          <a:blip r:embed="rId2"/>
          <a:stretch>
            <a:fillRect/>
          </a:stretch>
        </p:blipFill>
        <p:spPr>
          <a:xfrm>
            <a:off x="1064647" y="1958814"/>
            <a:ext cx="10288824" cy="4157924"/>
          </a:xfrm>
          <a:prstGeom prst="rect">
            <a:avLst/>
          </a:prstGeom>
          <a:ln>
            <a:solidFill>
              <a:schemeClr val="tx1"/>
            </a:solidFill>
          </a:ln>
        </p:spPr>
      </p:pic>
      <p:sp>
        <p:nvSpPr>
          <p:cNvPr id="10" name="Title 9">
            <a:extLst>
              <a:ext uri="{FF2B5EF4-FFF2-40B4-BE49-F238E27FC236}">
                <a16:creationId xmlns:a16="http://schemas.microsoft.com/office/drawing/2014/main" id="{A2E1F4D5-B9A1-7CF4-2CDE-601346FC06B8}"/>
              </a:ext>
            </a:extLst>
          </p:cNvPr>
          <p:cNvSpPr>
            <a:spLocks noGrp="1"/>
          </p:cNvSpPr>
          <p:nvPr>
            <p:ph type="title"/>
          </p:nvPr>
        </p:nvSpPr>
        <p:spPr/>
        <p:txBody>
          <a:bodyPr/>
          <a:lstStyle/>
          <a:p>
            <a:r>
              <a:rPr lang="en-US" dirty="0"/>
              <a:t>An example in the user's native language (not English) - 4</a:t>
            </a:r>
          </a:p>
        </p:txBody>
      </p:sp>
      <p:sp>
        <p:nvSpPr>
          <p:cNvPr id="9" name="Slide Number Placeholder 5">
            <a:extLst>
              <a:ext uri="{FF2B5EF4-FFF2-40B4-BE49-F238E27FC236}">
                <a16:creationId xmlns:a16="http://schemas.microsoft.com/office/drawing/2014/main" id="{2EFFA608-02A7-EE00-C759-533F072A95B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69</a:t>
            </a:fld>
            <a:endParaRPr lang="en-GB"/>
          </a:p>
        </p:txBody>
      </p:sp>
      <p:sp>
        <p:nvSpPr>
          <p:cNvPr id="11" name="Content Placeholder 10">
            <a:extLst>
              <a:ext uri="{FF2B5EF4-FFF2-40B4-BE49-F238E27FC236}">
                <a16:creationId xmlns:a16="http://schemas.microsoft.com/office/drawing/2014/main" id="{7B6DA31D-FED6-7980-EAAB-1DAE17D2A3F6}"/>
              </a:ext>
            </a:extLst>
          </p:cNvPr>
          <p:cNvSpPr>
            <a:spLocks noGrp="1"/>
          </p:cNvSpPr>
          <p:nvPr>
            <p:ph sz="quarter" idx="13"/>
          </p:nvPr>
        </p:nvSpPr>
        <p:spPr>
          <a:xfrm>
            <a:off x="370663" y="1131352"/>
            <a:ext cx="11335783" cy="595848"/>
          </a:xfrm>
        </p:spPr>
        <p:txBody>
          <a:bodyPr/>
          <a:lstStyle/>
          <a:p>
            <a:r>
              <a:rPr lang="en-US" dirty="0"/>
              <a:t>We use the Primo Research Assistant in our native language (in this case Hebrew). </a:t>
            </a:r>
          </a:p>
        </p:txBody>
      </p:sp>
      <p:sp>
        <p:nvSpPr>
          <p:cNvPr id="4" name="Rectangle 3">
            <a:extLst>
              <a:ext uri="{FF2B5EF4-FFF2-40B4-BE49-F238E27FC236}">
                <a16:creationId xmlns:a16="http://schemas.microsoft.com/office/drawing/2014/main" id="{7E3F0EC1-C8D5-22F0-AF71-7ECD7DC167ED}"/>
              </a:ext>
            </a:extLst>
          </p:cNvPr>
          <p:cNvSpPr/>
          <p:nvPr/>
        </p:nvSpPr>
        <p:spPr>
          <a:xfrm>
            <a:off x="6341941" y="2889470"/>
            <a:ext cx="3916155" cy="508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388084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F05A71-0925-F639-8406-64BAEFA6012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D381FA3-A46F-C321-83EB-786E25C9FBAC}"/>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58E92E92-B276-D247-7D17-1BD861CEBB5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a:p>
        </p:txBody>
      </p:sp>
      <p:sp>
        <p:nvSpPr>
          <p:cNvPr id="11" name="Content Placeholder 10">
            <a:extLst>
              <a:ext uri="{FF2B5EF4-FFF2-40B4-BE49-F238E27FC236}">
                <a16:creationId xmlns:a16="http://schemas.microsoft.com/office/drawing/2014/main" id="{19D8F5C3-F61A-C291-E5F8-E66F7944997C}"/>
              </a:ext>
            </a:extLst>
          </p:cNvPr>
          <p:cNvSpPr>
            <a:spLocks noGrp="1"/>
          </p:cNvSpPr>
          <p:nvPr>
            <p:ph sz="quarter" idx="13"/>
          </p:nvPr>
        </p:nvSpPr>
        <p:spPr>
          <a:xfrm>
            <a:off x="370663" y="1131352"/>
            <a:ext cx="11335783" cy="4700488"/>
          </a:xfrm>
        </p:spPr>
        <p:txBody>
          <a:bodyPr/>
          <a:lstStyle/>
          <a:p>
            <a:r>
              <a:rPr lang="en-US" sz="2000" dirty="0"/>
              <a:t>After the query is sent from the Primo Research Assistant, behind the scenes Primo takes the natural language search query and goes to CDI (the Central Discovery Index) and uses a LLM (Large Language Model) to check CDI for resources for which the logged in user of the institution has access.</a:t>
            </a:r>
          </a:p>
          <a:p>
            <a:r>
              <a:rPr lang="en-US" sz="2000" dirty="0"/>
              <a:t>Based on the resources which have been found the Primo Research Assistant </a:t>
            </a:r>
          </a:p>
          <a:p>
            <a:pPr marL="637200" lvl="1" indent="-457200">
              <a:buFont typeface="+mj-lt"/>
              <a:buAutoNum type="alphaUcPeriod"/>
            </a:pPr>
            <a:r>
              <a:rPr lang="en-US" sz="2000" dirty="0"/>
              <a:t>Supplies an answer to the query in an “Overview” section.  The answer includes references to the resource from which the information came.</a:t>
            </a:r>
          </a:p>
          <a:p>
            <a:pPr marL="637200" lvl="1" indent="-457200">
              <a:buFont typeface="+mj-lt"/>
              <a:buAutoNum type="alphaUcPeriod"/>
            </a:pPr>
            <a:r>
              <a:rPr lang="en-US" sz="2000" dirty="0"/>
              <a:t>Provides links to the top five resources on the topic, as well as a link to additional resources (“View more results from your library search”) .  Clicking a resource will provide information about the resource, an abstract (when available) and a link to access the resource.</a:t>
            </a:r>
          </a:p>
          <a:p>
            <a:pPr marL="637200" lvl="1" indent="-457200">
              <a:buFont typeface="+mj-lt"/>
              <a:buAutoNum type="alphaUcPeriod"/>
            </a:pPr>
            <a:r>
              <a:rPr lang="en-US" sz="2000" dirty="0"/>
              <a:t>Additional suggested related natural language search queries</a:t>
            </a:r>
          </a:p>
          <a:p>
            <a:endParaRPr lang="en-US" sz="2000" dirty="0"/>
          </a:p>
        </p:txBody>
      </p:sp>
    </p:spTree>
    <p:extLst>
      <p:ext uri="{BB962C8B-B14F-4D97-AF65-F5344CB8AC3E}">
        <p14:creationId xmlns:p14="http://schemas.microsoft.com/office/powerpoint/2010/main" val="34988518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E2083-C839-B056-260A-BDD2802B33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52BF224-1703-C932-99B1-9C953C7E8FBE}"/>
              </a:ext>
            </a:extLst>
          </p:cNvPr>
          <p:cNvPicPr>
            <a:picLocks noChangeAspect="1"/>
          </p:cNvPicPr>
          <p:nvPr/>
        </p:nvPicPr>
        <p:blipFill>
          <a:blip r:embed="rId2"/>
          <a:stretch>
            <a:fillRect/>
          </a:stretch>
        </p:blipFill>
        <p:spPr>
          <a:xfrm>
            <a:off x="2533153" y="2652604"/>
            <a:ext cx="7125694" cy="1552792"/>
          </a:xfrm>
          <a:prstGeom prst="rect">
            <a:avLst/>
          </a:prstGeom>
          <a:ln>
            <a:solidFill>
              <a:schemeClr val="tx1"/>
            </a:solidFill>
          </a:ln>
        </p:spPr>
      </p:pic>
      <p:sp>
        <p:nvSpPr>
          <p:cNvPr id="10" name="Title 9">
            <a:extLst>
              <a:ext uri="{FF2B5EF4-FFF2-40B4-BE49-F238E27FC236}">
                <a16:creationId xmlns:a16="http://schemas.microsoft.com/office/drawing/2014/main" id="{53E7CEB6-2CB4-F14F-522A-ACF4F0B58CF5}"/>
              </a:ext>
            </a:extLst>
          </p:cNvPr>
          <p:cNvSpPr>
            <a:spLocks noGrp="1"/>
          </p:cNvSpPr>
          <p:nvPr>
            <p:ph type="title"/>
          </p:nvPr>
        </p:nvSpPr>
        <p:spPr/>
        <p:txBody>
          <a:bodyPr/>
          <a:lstStyle/>
          <a:p>
            <a:r>
              <a:rPr lang="en-US" dirty="0"/>
              <a:t>An example in the user's native language (not English) - 4</a:t>
            </a:r>
          </a:p>
        </p:txBody>
      </p:sp>
      <p:sp>
        <p:nvSpPr>
          <p:cNvPr id="9" name="Slide Number Placeholder 5">
            <a:extLst>
              <a:ext uri="{FF2B5EF4-FFF2-40B4-BE49-F238E27FC236}">
                <a16:creationId xmlns:a16="http://schemas.microsoft.com/office/drawing/2014/main" id="{3CA8D127-5EC2-4144-D59E-1D9161F83E7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70</a:t>
            </a:fld>
            <a:endParaRPr lang="en-GB"/>
          </a:p>
        </p:txBody>
      </p:sp>
      <p:sp>
        <p:nvSpPr>
          <p:cNvPr id="11" name="Content Placeholder 10">
            <a:extLst>
              <a:ext uri="{FF2B5EF4-FFF2-40B4-BE49-F238E27FC236}">
                <a16:creationId xmlns:a16="http://schemas.microsoft.com/office/drawing/2014/main" id="{F9A74052-2E44-73A6-CE64-F8A5A2D91EE3}"/>
              </a:ext>
            </a:extLst>
          </p:cNvPr>
          <p:cNvSpPr>
            <a:spLocks noGrp="1"/>
          </p:cNvSpPr>
          <p:nvPr>
            <p:ph sz="quarter" idx="13"/>
          </p:nvPr>
        </p:nvSpPr>
        <p:spPr>
          <a:xfrm>
            <a:off x="370663" y="1131352"/>
            <a:ext cx="11335783" cy="595848"/>
          </a:xfrm>
        </p:spPr>
        <p:txBody>
          <a:bodyPr/>
          <a:lstStyle/>
          <a:p>
            <a:r>
              <a:rPr lang="en-US" dirty="0"/>
              <a:t>The Primo Research Assistant begins working</a:t>
            </a:r>
          </a:p>
        </p:txBody>
      </p:sp>
      <p:sp>
        <p:nvSpPr>
          <p:cNvPr id="4" name="Rectangle 3">
            <a:extLst>
              <a:ext uri="{FF2B5EF4-FFF2-40B4-BE49-F238E27FC236}">
                <a16:creationId xmlns:a16="http://schemas.microsoft.com/office/drawing/2014/main" id="{103A8FD7-F0A0-86AE-C2A9-BD354ABF8BA0}"/>
              </a:ext>
            </a:extLst>
          </p:cNvPr>
          <p:cNvSpPr/>
          <p:nvPr/>
        </p:nvSpPr>
        <p:spPr>
          <a:xfrm>
            <a:off x="2533153" y="3234485"/>
            <a:ext cx="3769360" cy="55797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8415291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0A913-05F7-A71C-59DB-CF3D2290D0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5BCDA89-9242-FB83-A9DB-F0493BD3ED28}"/>
              </a:ext>
            </a:extLst>
          </p:cNvPr>
          <p:cNvPicPr>
            <a:picLocks noChangeAspect="1"/>
          </p:cNvPicPr>
          <p:nvPr/>
        </p:nvPicPr>
        <p:blipFill>
          <a:blip r:embed="rId2"/>
          <a:stretch>
            <a:fillRect/>
          </a:stretch>
        </p:blipFill>
        <p:spPr>
          <a:xfrm>
            <a:off x="1623846" y="1624773"/>
            <a:ext cx="9306911" cy="4831530"/>
          </a:xfrm>
          <a:prstGeom prst="rect">
            <a:avLst/>
          </a:prstGeom>
          <a:ln>
            <a:solidFill>
              <a:schemeClr val="tx1"/>
            </a:solidFill>
          </a:ln>
        </p:spPr>
      </p:pic>
      <p:sp>
        <p:nvSpPr>
          <p:cNvPr id="10" name="Title 9">
            <a:extLst>
              <a:ext uri="{FF2B5EF4-FFF2-40B4-BE49-F238E27FC236}">
                <a16:creationId xmlns:a16="http://schemas.microsoft.com/office/drawing/2014/main" id="{77A76C5D-3F7F-FD8C-141D-3570B9014CF9}"/>
              </a:ext>
            </a:extLst>
          </p:cNvPr>
          <p:cNvSpPr>
            <a:spLocks noGrp="1"/>
          </p:cNvSpPr>
          <p:nvPr>
            <p:ph type="title"/>
          </p:nvPr>
        </p:nvSpPr>
        <p:spPr/>
        <p:txBody>
          <a:bodyPr/>
          <a:lstStyle/>
          <a:p>
            <a:r>
              <a:rPr lang="en-US" dirty="0"/>
              <a:t>An example in the user's native language (not English) - 4</a:t>
            </a:r>
          </a:p>
        </p:txBody>
      </p:sp>
      <p:sp>
        <p:nvSpPr>
          <p:cNvPr id="9" name="Slide Number Placeholder 5">
            <a:extLst>
              <a:ext uri="{FF2B5EF4-FFF2-40B4-BE49-F238E27FC236}">
                <a16:creationId xmlns:a16="http://schemas.microsoft.com/office/drawing/2014/main" id="{A65B8212-A0A3-E561-A07C-B830BD8F739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71</a:t>
            </a:fld>
            <a:endParaRPr lang="en-GB"/>
          </a:p>
        </p:txBody>
      </p:sp>
      <p:sp>
        <p:nvSpPr>
          <p:cNvPr id="11" name="Content Placeholder 10">
            <a:extLst>
              <a:ext uri="{FF2B5EF4-FFF2-40B4-BE49-F238E27FC236}">
                <a16:creationId xmlns:a16="http://schemas.microsoft.com/office/drawing/2014/main" id="{5CA99E24-5E5B-4A20-27C2-41848EB19599}"/>
              </a:ext>
            </a:extLst>
          </p:cNvPr>
          <p:cNvSpPr>
            <a:spLocks noGrp="1"/>
          </p:cNvSpPr>
          <p:nvPr>
            <p:ph sz="quarter" idx="13"/>
          </p:nvPr>
        </p:nvSpPr>
        <p:spPr>
          <a:xfrm>
            <a:off x="370663" y="1131352"/>
            <a:ext cx="11335783" cy="595848"/>
          </a:xfrm>
        </p:spPr>
        <p:txBody>
          <a:bodyPr/>
          <a:lstStyle/>
          <a:p>
            <a:r>
              <a:rPr lang="en-US" dirty="0"/>
              <a:t>The Primo Research Assistant returns results</a:t>
            </a:r>
          </a:p>
        </p:txBody>
      </p:sp>
      <p:sp>
        <p:nvSpPr>
          <p:cNvPr id="7" name="TextBox 6">
            <a:extLst>
              <a:ext uri="{FF2B5EF4-FFF2-40B4-BE49-F238E27FC236}">
                <a16:creationId xmlns:a16="http://schemas.microsoft.com/office/drawing/2014/main" id="{D66B3B7D-BAD4-A159-6C4F-9445EA773A95}"/>
              </a:ext>
            </a:extLst>
          </p:cNvPr>
          <p:cNvSpPr txBox="1"/>
          <p:nvPr/>
        </p:nvSpPr>
        <p:spPr>
          <a:xfrm>
            <a:off x="7960185" y="3945121"/>
            <a:ext cx="2850406" cy="343204"/>
          </a:xfrm>
          <a:prstGeom prst="rect">
            <a:avLst/>
          </a:prstGeom>
          <a:solidFill>
            <a:srgbClr val="FFFF00"/>
          </a:solidFill>
          <a:ln>
            <a:solidFill>
              <a:schemeClr val="tx1"/>
            </a:solidFill>
          </a:ln>
        </p:spPr>
        <p:txBody>
          <a:bodyPr wrap="square" rtlCol="0">
            <a:noAutofit/>
          </a:bodyPr>
          <a:lstStyle/>
          <a:p>
            <a:r>
              <a:rPr lang="en-US" sz="1400" dirty="0"/>
              <a:t>Overview in Hebrew</a:t>
            </a:r>
          </a:p>
        </p:txBody>
      </p:sp>
      <p:sp>
        <p:nvSpPr>
          <p:cNvPr id="8" name="TextBox 7">
            <a:extLst>
              <a:ext uri="{FF2B5EF4-FFF2-40B4-BE49-F238E27FC236}">
                <a16:creationId xmlns:a16="http://schemas.microsoft.com/office/drawing/2014/main" id="{66FF2EBA-0BAC-7D93-4E9B-3B3325882FCB}"/>
              </a:ext>
            </a:extLst>
          </p:cNvPr>
          <p:cNvSpPr txBox="1"/>
          <p:nvPr/>
        </p:nvSpPr>
        <p:spPr>
          <a:xfrm>
            <a:off x="848157" y="1537900"/>
            <a:ext cx="3576698" cy="763866"/>
          </a:xfrm>
          <a:prstGeom prst="rect">
            <a:avLst/>
          </a:prstGeom>
          <a:solidFill>
            <a:srgbClr val="FFFF00"/>
          </a:solidFill>
          <a:ln>
            <a:solidFill>
              <a:schemeClr val="tx1"/>
            </a:solidFill>
          </a:ln>
        </p:spPr>
        <p:txBody>
          <a:bodyPr wrap="square" rtlCol="0">
            <a:noAutofit/>
          </a:bodyPr>
          <a:lstStyle/>
          <a:p>
            <a:r>
              <a:rPr lang="en-US" sz="1400" dirty="0"/>
              <a:t>In this case the resources are in English because we do not have relevant resources in the language of the query</a:t>
            </a:r>
          </a:p>
        </p:txBody>
      </p:sp>
      <p:sp>
        <p:nvSpPr>
          <p:cNvPr id="14" name="TextBox 13">
            <a:extLst>
              <a:ext uri="{FF2B5EF4-FFF2-40B4-BE49-F238E27FC236}">
                <a16:creationId xmlns:a16="http://schemas.microsoft.com/office/drawing/2014/main" id="{A59589BC-D3E1-6FD7-B05C-94A40D98BF63}"/>
              </a:ext>
            </a:extLst>
          </p:cNvPr>
          <p:cNvSpPr txBox="1"/>
          <p:nvPr/>
        </p:nvSpPr>
        <p:spPr>
          <a:xfrm>
            <a:off x="4927600" y="5817078"/>
            <a:ext cx="2336800" cy="593947"/>
          </a:xfrm>
          <a:prstGeom prst="rect">
            <a:avLst/>
          </a:prstGeom>
          <a:solidFill>
            <a:srgbClr val="FFFF00"/>
          </a:solidFill>
          <a:ln>
            <a:solidFill>
              <a:schemeClr val="tx1"/>
            </a:solidFill>
          </a:ln>
        </p:spPr>
        <p:txBody>
          <a:bodyPr wrap="square" rtlCol="0">
            <a:noAutofit/>
          </a:bodyPr>
          <a:lstStyle/>
          <a:p>
            <a:pPr algn="l"/>
            <a:r>
              <a:rPr lang="en-US" sz="1400" dirty="0"/>
              <a:t>The overview includes references to the sources</a:t>
            </a:r>
          </a:p>
        </p:txBody>
      </p:sp>
      <p:cxnSp>
        <p:nvCxnSpPr>
          <p:cNvPr id="15" name="Straight Arrow Connector 14">
            <a:extLst>
              <a:ext uri="{FF2B5EF4-FFF2-40B4-BE49-F238E27FC236}">
                <a16:creationId xmlns:a16="http://schemas.microsoft.com/office/drawing/2014/main" id="{36C0E5CC-581C-D431-6B01-E03CD74B7801}"/>
              </a:ext>
            </a:extLst>
          </p:cNvPr>
          <p:cNvCxnSpPr>
            <a:cxnSpLocks/>
          </p:cNvCxnSpPr>
          <p:nvPr/>
        </p:nvCxnSpPr>
        <p:spPr>
          <a:xfrm flipV="1">
            <a:off x="6614160" y="5568755"/>
            <a:ext cx="974309" cy="2317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7CE9D0-AACC-55F7-C67D-87C7BB567336}"/>
              </a:ext>
            </a:extLst>
          </p:cNvPr>
          <p:cNvCxnSpPr>
            <a:cxnSpLocks/>
          </p:cNvCxnSpPr>
          <p:nvPr/>
        </p:nvCxnSpPr>
        <p:spPr>
          <a:xfrm flipH="1" flipV="1">
            <a:off x="3759200" y="4845269"/>
            <a:ext cx="2336800" cy="9718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5135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7359F-9C69-08FD-7F33-73BB64506FD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F855294-32F8-7317-3894-C1AF0B6AD841}"/>
              </a:ext>
            </a:extLst>
          </p:cNvPr>
          <p:cNvPicPr>
            <a:picLocks noChangeAspect="1"/>
          </p:cNvPicPr>
          <p:nvPr/>
        </p:nvPicPr>
        <p:blipFill>
          <a:blip r:embed="rId2"/>
          <a:stretch>
            <a:fillRect/>
          </a:stretch>
        </p:blipFill>
        <p:spPr>
          <a:xfrm>
            <a:off x="1387366" y="1798546"/>
            <a:ext cx="9637986" cy="4690626"/>
          </a:xfrm>
          <a:prstGeom prst="rect">
            <a:avLst/>
          </a:prstGeom>
          <a:ln>
            <a:solidFill>
              <a:schemeClr val="tx1"/>
            </a:solidFill>
          </a:ln>
        </p:spPr>
      </p:pic>
      <p:sp>
        <p:nvSpPr>
          <p:cNvPr id="10" name="Title 9">
            <a:extLst>
              <a:ext uri="{FF2B5EF4-FFF2-40B4-BE49-F238E27FC236}">
                <a16:creationId xmlns:a16="http://schemas.microsoft.com/office/drawing/2014/main" id="{5D7E0189-8EFD-5EB5-110C-582F05BAEF82}"/>
              </a:ext>
            </a:extLst>
          </p:cNvPr>
          <p:cNvSpPr>
            <a:spLocks noGrp="1"/>
          </p:cNvSpPr>
          <p:nvPr>
            <p:ph type="title"/>
          </p:nvPr>
        </p:nvSpPr>
        <p:spPr/>
        <p:txBody>
          <a:bodyPr/>
          <a:lstStyle/>
          <a:p>
            <a:r>
              <a:rPr lang="en-US" dirty="0"/>
              <a:t>An example in the user's native language (not English) - 4</a:t>
            </a:r>
          </a:p>
        </p:txBody>
      </p:sp>
      <p:sp>
        <p:nvSpPr>
          <p:cNvPr id="9" name="Slide Number Placeholder 5">
            <a:extLst>
              <a:ext uri="{FF2B5EF4-FFF2-40B4-BE49-F238E27FC236}">
                <a16:creationId xmlns:a16="http://schemas.microsoft.com/office/drawing/2014/main" id="{E496366C-BF02-19E2-C1D9-B0A5BAFEC92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72</a:t>
            </a:fld>
            <a:endParaRPr lang="en-GB"/>
          </a:p>
        </p:txBody>
      </p:sp>
      <p:sp>
        <p:nvSpPr>
          <p:cNvPr id="11" name="Content Placeholder 10">
            <a:extLst>
              <a:ext uri="{FF2B5EF4-FFF2-40B4-BE49-F238E27FC236}">
                <a16:creationId xmlns:a16="http://schemas.microsoft.com/office/drawing/2014/main" id="{393BE834-78A4-B45A-C194-9D7BAF8D7159}"/>
              </a:ext>
            </a:extLst>
          </p:cNvPr>
          <p:cNvSpPr>
            <a:spLocks noGrp="1"/>
          </p:cNvSpPr>
          <p:nvPr>
            <p:ph sz="quarter" idx="13"/>
          </p:nvPr>
        </p:nvSpPr>
        <p:spPr>
          <a:xfrm>
            <a:off x="370663" y="1131352"/>
            <a:ext cx="11335783" cy="595848"/>
          </a:xfrm>
        </p:spPr>
        <p:txBody>
          <a:bodyPr/>
          <a:lstStyle/>
          <a:p>
            <a:r>
              <a:rPr lang="en-US" dirty="0"/>
              <a:t>The suggested related questions are also in Hebrew</a:t>
            </a:r>
          </a:p>
        </p:txBody>
      </p:sp>
      <p:sp>
        <p:nvSpPr>
          <p:cNvPr id="4" name="Rectangle 3">
            <a:extLst>
              <a:ext uri="{FF2B5EF4-FFF2-40B4-BE49-F238E27FC236}">
                <a16:creationId xmlns:a16="http://schemas.microsoft.com/office/drawing/2014/main" id="{C25CC663-1C48-0BAB-B39B-6886E1A31CBC}"/>
              </a:ext>
            </a:extLst>
          </p:cNvPr>
          <p:cNvSpPr/>
          <p:nvPr/>
        </p:nvSpPr>
        <p:spPr>
          <a:xfrm>
            <a:off x="1681655" y="4651004"/>
            <a:ext cx="9343697" cy="122263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3761514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An example in the user's native language (not English) (example 5 of 5)</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73</a:t>
            </a:fld>
            <a:endParaRPr lang="en-GB" dirty="0"/>
          </a:p>
        </p:txBody>
      </p:sp>
    </p:spTree>
    <p:extLst>
      <p:ext uri="{BB962C8B-B14F-4D97-AF65-F5344CB8AC3E}">
        <p14:creationId xmlns:p14="http://schemas.microsoft.com/office/powerpoint/2010/main" val="39360890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67FCF-9C86-89BF-2101-26A8D0E528F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392153A-7E1D-CAF5-F750-F32C3AF38AE7}"/>
              </a:ext>
            </a:extLst>
          </p:cNvPr>
          <p:cNvSpPr>
            <a:spLocks noGrp="1"/>
          </p:cNvSpPr>
          <p:nvPr>
            <p:ph type="title"/>
          </p:nvPr>
        </p:nvSpPr>
        <p:spPr/>
        <p:txBody>
          <a:bodyPr/>
          <a:lstStyle/>
          <a:p>
            <a:r>
              <a:rPr lang="en-US" dirty="0"/>
              <a:t>An example in the user's native language (not English) - 5</a:t>
            </a:r>
          </a:p>
        </p:txBody>
      </p:sp>
      <p:sp>
        <p:nvSpPr>
          <p:cNvPr id="9" name="Slide Number Placeholder 5">
            <a:extLst>
              <a:ext uri="{FF2B5EF4-FFF2-40B4-BE49-F238E27FC236}">
                <a16:creationId xmlns:a16="http://schemas.microsoft.com/office/drawing/2014/main" id="{2878E7E3-E6C7-0B65-CFF1-39EA405AD8E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74</a:t>
            </a:fld>
            <a:endParaRPr lang="en-GB"/>
          </a:p>
        </p:txBody>
      </p:sp>
      <p:sp>
        <p:nvSpPr>
          <p:cNvPr id="11" name="Content Placeholder 10">
            <a:extLst>
              <a:ext uri="{FF2B5EF4-FFF2-40B4-BE49-F238E27FC236}">
                <a16:creationId xmlns:a16="http://schemas.microsoft.com/office/drawing/2014/main" id="{21B3E3C0-347F-0FF5-FCDF-6B639D042D60}"/>
              </a:ext>
            </a:extLst>
          </p:cNvPr>
          <p:cNvSpPr>
            <a:spLocks noGrp="1"/>
          </p:cNvSpPr>
          <p:nvPr>
            <p:ph sz="quarter" idx="13"/>
          </p:nvPr>
        </p:nvSpPr>
        <p:spPr>
          <a:xfrm>
            <a:off x="370663" y="1131352"/>
            <a:ext cx="11335783" cy="595848"/>
          </a:xfrm>
        </p:spPr>
        <p:txBody>
          <a:bodyPr/>
          <a:lstStyle/>
          <a:p>
            <a:r>
              <a:rPr lang="en-US" dirty="0"/>
              <a:t>We will now use the Primo Research Assistant in our native language (in this case Polish). </a:t>
            </a:r>
          </a:p>
        </p:txBody>
      </p:sp>
      <p:graphicFrame>
        <p:nvGraphicFramePr>
          <p:cNvPr id="6" name="Table 5">
            <a:extLst>
              <a:ext uri="{FF2B5EF4-FFF2-40B4-BE49-F238E27FC236}">
                <a16:creationId xmlns:a16="http://schemas.microsoft.com/office/drawing/2014/main" id="{F248D5D0-A9AC-57CB-14C0-CCF76C5A02E1}"/>
              </a:ext>
            </a:extLst>
          </p:cNvPr>
          <p:cNvGraphicFramePr>
            <a:graphicFrameLocks noGrp="1"/>
          </p:cNvGraphicFramePr>
          <p:nvPr>
            <p:extLst>
              <p:ext uri="{D42A27DB-BD31-4B8C-83A1-F6EECF244321}">
                <p14:modId xmlns:p14="http://schemas.microsoft.com/office/powerpoint/2010/main" val="1930197445"/>
              </p:ext>
            </p:extLst>
          </p:nvPr>
        </p:nvGraphicFramePr>
        <p:xfrm>
          <a:off x="472965" y="1959884"/>
          <a:ext cx="11421604" cy="2708138"/>
        </p:xfrm>
        <a:graphic>
          <a:graphicData uri="http://schemas.openxmlformats.org/drawingml/2006/table">
            <a:tbl>
              <a:tblPr firstRow="1" bandRow="1">
                <a:tableStyleId>{073A0DAA-6AF3-43AB-8588-CEC1D06C72B9}</a:tableStyleId>
              </a:tblPr>
              <a:tblGrid>
                <a:gridCol w="5710802">
                  <a:extLst>
                    <a:ext uri="{9D8B030D-6E8A-4147-A177-3AD203B41FA5}">
                      <a16:colId xmlns:a16="http://schemas.microsoft.com/office/drawing/2014/main" val="4094553916"/>
                    </a:ext>
                  </a:extLst>
                </a:gridCol>
                <a:gridCol w="5710802">
                  <a:extLst>
                    <a:ext uri="{9D8B030D-6E8A-4147-A177-3AD203B41FA5}">
                      <a16:colId xmlns:a16="http://schemas.microsoft.com/office/drawing/2014/main" val="3628628810"/>
                    </a:ext>
                  </a:extLst>
                </a:gridCol>
              </a:tblGrid>
              <a:tr h="489026">
                <a:tc>
                  <a:txBody>
                    <a:bodyPr/>
                    <a:lstStyle/>
                    <a:p>
                      <a:pPr algn="ctr"/>
                      <a:r>
                        <a:rPr lang="en-US" dirty="0"/>
                        <a:t>The “natural language search query” </a:t>
                      </a:r>
                    </a:p>
                    <a:p>
                      <a:pPr algn="ctr"/>
                      <a:r>
                        <a:rPr lang="en-US" dirty="0"/>
                        <a:t>in English</a:t>
                      </a:r>
                    </a:p>
                  </a:txBody>
                  <a:tcPr/>
                </a:tc>
                <a:tc>
                  <a:txBody>
                    <a:bodyPr/>
                    <a:lstStyle/>
                    <a:p>
                      <a:pPr algn="ctr"/>
                      <a:r>
                        <a:rPr lang="en-US" dirty="0"/>
                        <a:t>The “natural language search query” </a:t>
                      </a:r>
                    </a:p>
                    <a:p>
                      <a:pPr algn="ctr"/>
                      <a:r>
                        <a:rPr lang="en-US" dirty="0"/>
                        <a:t>in Polish</a:t>
                      </a:r>
                    </a:p>
                  </a:txBody>
                  <a:tcPr/>
                </a:tc>
                <a:extLst>
                  <a:ext uri="{0D108BD9-81ED-4DB2-BD59-A6C34878D82A}">
                    <a16:rowId xmlns:a16="http://schemas.microsoft.com/office/drawing/2014/main" val="4081232599"/>
                  </a:ext>
                </a:extLst>
              </a:tr>
              <a:tr h="2068058">
                <a:tc>
                  <a:txBody>
                    <a:bodyPr/>
                    <a:lstStyle/>
                    <a:p>
                      <a:r>
                        <a:rPr lang="en-US" dirty="0"/>
                        <a:t>What are some of the major changes we will be seeing in the field of library and information science in the coming five years?  What will be the new trends and "buzz words"?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Jakich znaczących zmian możemy się spodziewać w dziedzinie bibliotekoznawstwa i informacji naukowej w przeciągu najbliższych pięciu lat? Jakie pojawią się trendy i słowa klucze?</a:t>
                      </a:r>
                      <a:endParaRPr lang="en-US" dirty="0"/>
                    </a:p>
                  </a:txBody>
                  <a:tcPr/>
                </a:tc>
                <a:extLst>
                  <a:ext uri="{0D108BD9-81ED-4DB2-BD59-A6C34878D82A}">
                    <a16:rowId xmlns:a16="http://schemas.microsoft.com/office/drawing/2014/main" val="2832479017"/>
                  </a:ext>
                </a:extLst>
              </a:tr>
            </a:tbl>
          </a:graphicData>
        </a:graphic>
      </p:graphicFrame>
    </p:spTree>
    <p:extLst>
      <p:ext uri="{BB962C8B-B14F-4D97-AF65-F5344CB8AC3E}">
        <p14:creationId xmlns:p14="http://schemas.microsoft.com/office/powerpoint/2010/main" val="14625150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2C14A-4CDE-4349-C9ED-8FBE3B3B3A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FAECC4-2FE3-9E00-F55C-BB9AF9614BA1}"/>
              </a:ext>
            </a:extLst>
          </p:cNvPr>
          <p:cNvPicPr>
            <a:picLocks noChangeAspect="1"/>
          </p:cNvPicPr>
          <p:nvPr/>
        </p:nvPicPr>
        <p:blipFill>
          <a:blip r:embed="rId2"/>
          <a:stretch>
            <a:fillRect/>
          </a:stretch>
        </p:blipFill>
        <p:spPr>
          <a:xfrm>
            <a:off x="1418896" y="2179958"/>
            <a:ext cx="9593487" cy="4010139"/>
          </a:xfrm>
          <a:prstGeom prst="rect">
            <a:avLst/>
          </a:prstGeom>
          <a:ln>
            <a:solidFill>
              <a:schemeClr val="tx1"/>
            </a:solidFill>
          </a:ln>
        </p:spPr>
      </p:pic>
      <p:sp>
        <p:nvSpPr>
          <p:cNvPr id="10" name="Title 9">
            <a:extLst>
              <a:ext uri="{FF2B5EF4-FFF2-40B4-BE49-F238E27FC236}">
                <a16:creationId xmlns:a16="http://schemas.microsoft.com/office/drawing/2014/main" id="{BCC04E64-576C-291F-5758-88EEE79A496B}"/>
              </a:ext>
            </a:extLst>
          </p:cNvPr>
          <p:cNvSpPr>
            <a:spLocks noGrp="1"/>
          </p:cNvSpPr>
          <p:nvPr>
            <p:ph type="title"/>
          </p:nvPr>
        </p:nvSpPr>
        <p:spPr/>
        <p:txBody>
          <a:bodyPr/>
          <a:lstStyle/>
          <a:p>
            <a:r>
              <a:rPr lang="en-US" dirty="0"/>
              <a:t>An example in the user's native language (not English) - 5</a:t>
            </a:r>
          </a:p>
        </p:txBody>
      </p:sp>
      <p:sp>
        <p:nvSpPr>
          <p:cNvPr id="9" name="Slide Number Placeholder 5">
            <a:extLst>
              <a:ext uri="{FF2B5EF4-FFF2-40B4-BE49-F238E27FC236}">
                <a16:creationId xmlns:a16="http://schemas.microsoft.com/office/drawing/2014/main" id="{108904DE-AC8C-2091-5665-C7F3045D34C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75</a:t>
            </a:fld>
            <a:endParaRPr lang="en-GB"/>
          </a:p>
        </p:txBody>
      </p:sp>
      <p:sp>
        <p:nvSpPr>
          <p:cNvPr id="11" name="Content Placeholder 10">
            <a:extLst>
              <a:ext uri="{FF2B5EF4-FFF2-40B4-BE49-F238E27FC236}">
                <a16:creationId xmlns:a16="http://schemas.microsoft.com/office/drawing/2014/main" id="{35387B79-A274-A5ED-CFD1-271FA585B9AA}"/>
              </a:ext>
            </a:extLst>
          </p:cNvPr>
          <p:cNvSpPr>
            <a:spLocks noGrp="1"/>
          </p:cNvSpPr>
          <p:nvPr>
            <p:ph sz="quarter" idx="13"/>
          </p:nvPr>
        </p:nvSpPr>
        <p:spPr>
          <a:xfrm>
            <a:off x="370663" y="1131352"/>
            <a:ext cx="11335783" cy="595848"/>
          </a:xfrm>
        </p:spPr>
        <p:txBody>
          <a:bodyPr/>
          <a:lstStyle/>
          <a:p>
            <a:r>
              <a:rPr lang="en-US" dirty="0"/>
              <a:t>We use the Primo Research Assistant in our native language (in this case Polish). </a:t>
            </a:r>
          </a:p>
        </p:txBody>
      </p:sp>
      <p:sp>
        <p:nvSpPr>
          <p:cNvPr id="4" name="Rectangle 3">
            <a:extLst>
              <a:ext uri="{FF2B5EF4-FFF2-40B4-BE49-F238E27FC236}">
                <a16:creationId xmlns:a16="http://schemas.microsoft.com/office/drawing/2014/main" id="{76AFBC5F-0F0A-D32D-99D7-5C5CA4A5B236}"/>
              </a:ext>
            </a:extLst>
          </p:cNvPr>
          <p:cNvSpPr/>
          <p:nvPr/>
        </p:nvSpPr>
        <p:spPr>
          <a:xfrm>
            <a:off x="2312277" y="3026493"/>
            <a:ext cx="7893268" cy="508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7839723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2B9C9-D815-2C02-223F-B0381921BE3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69D9859-1A35-58CC-BF83-F08DFC5EAE8E}"/>
              </a:ext>
            </a:extLst>
          </p:cNvPr>
          <p:cNvPicPr>
            <a:picLocks noChangeAspect="1"/>
          </p:cNvPicPr>
          <p:nvPr/>
        </p:nvPicPr>
        <p:blipFill>
          <a:blip r:embed="rId2"/>
          <a:stretch>
            <a:fillRect/>
          </a:stretch>
        </p:blipFill>
        <p:spPr>
          <a:xfrm>
            <a:off x="599450" y="2668888"/>
            <a:ext cx="10878207" cy="1368888"/>
          </a:xfrm>
          <a:prstGeom prst="rect">
            <a:avLst/>
          </a:prstGeom>
          <a:ln>
            <a:solidFill>
              <a:schemeClr val="tx1"/>
            </a:solidFill>
          </a:ln>
        </p:spPr>
      </p:pic>
      <p:sp>
        <p:nvSpPr>
          <p:cNvPr id="10" name="Title 9">
            <a:extLst>
              <a:ext uri="{FF2B5EF4-FFF2-40B4-BE49-F238E27FC236}">
                <a16:creationId xmlns:a16="http://schemas.microsoft.com/office/drawing/2014/main" id="{844EE488-F259-319F-1A99-636B6419DC7A}"/>
              </a:ext>
            </a:extLst>
          </p:cNvPr>
          <p:cNvSpPr>
            <a:spLocks noGrp="1"/>
          </p:cNvSpPr>
          <p:nvPr>
            <p:ph type="title"/>
          </p:nvPr>
        </p:nvSpPr>
        <p:spPr/>
        <p:txBody>
          <a:bodyPr/>
          <a:lstStyle/>
          <a:p>
            <a:r>
              <a:rPr lang="en-US" dirty="0"/>
              <a:t>An example in the user's native language (not English) - 5</a:t>
            </a:r>
          </a:p>
        </p:txBody>
      </p:sp>
      <p:sp>
        <p:nvSpPr>
          <p:cNvPr id="9" name="Slide Number Placeholder 5">
            <a:extLst>
              <a:ext uri="{FF2B5EF4-FFF2-40B4-BE49-F238E27FC236}">
                <a16:creationId xmlns:a16="http://schemas.microsoft.com/office/drawing/2014/main" id="{F5820209-7373-8E7C-BAB8-D2D71F5B7FF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76</a:t>
            </a:fld>
            <a:endParaRPr lang="en-GB"/>
          </a:p>
        </p:txBody>
      </p:sp>
      <p:sp>
        <p:nvSpPr>
          <p:cNvPr id="11" name="Content Placeholder 10">
            <a:extLst>
              <a:ext uri="{FF2B5EF4-FFF2-40B4-BE49-F238E27FC236}">
                <a16:creationId xmlns:a16="http://schemas.microsoft.com/office/drawing/2014/main" id="{BEB1CEC5-2351-4DDA-D02F-65532D4EA14F}"/>
              </a:ext>
            </a:extLst>
          </p:cNvPr>
          <p:cNvSpPr>
            <a:spLocks noGrp="1"/>
          </p:cNvSpPr>
          <p:nvPr>
            <p:ph sz="quarter" idx="13"/>
          </p:nvPr>
        </p:nvSpPr>
        <p:spPr>
          <a:xfrm>
            <a:off x="370663" y="1131352"/>
            <a:ext cx="11335783" cy="595848"/>
          </a:xfrm>
        </p:spPr>
        <p:txBody>
          <a:bodyPr/>
          <a:lstStyle/>
          <a:p>
            <a:r>
              <a:rPr lang="en-US" dirty="0"/>
              <a:t>The Primo Research Assistant begins working</a:t>
            </a:r>
          </a:p>
        </p:txBody>
      </p:sp>
      <p:sp>
        <p:nvSpPr>
          <p:cNvPr id="4" name="Rectangle 3">
            <a:extLst>
              <a:ext uri="{FF2B5EF4-FFF2-40B4-BE49-F238E27FC236}">
                <a16:creationId xmlns:a16="http://schemas.microsoft.com/office/drawing/2014/main" id="{DF5DD1C9-65D5-7860-2D39-D112F65339FE}"/>
              </a:ext>
            </a:extLst>
          </p:cNvPr>
          <p:cNvSpPr/>
          <p:nvPr/>
        </p:nvSpPr>
        <p:spPr>
          <a:xfrm>
            <a:off x="599450" y="3448248"/>
            <a:ext cx="3769360" cy="55797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3011400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B6BCA-E5E5-0839-FB40-7F51259BE7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F2DA16C-CFC4-9492-CB13-59733E651DE2}"/>
              </a:ext>
            </a:extLst>
          </p:cNvPr>
          <p:cNvPicPr>
            <a:picLocks noChangeAspect="1"/>
          </p:cNvPicPr>
          <p:nvPr/>
        </p:nvPicPr>
        <p:blipFill>
          <a:blip r:embed="rId2"/>
          <a:stretch>
            <a:fillRect/>
          </a:stretch>
        </p:blipFill>
        <p:spPr>
          <a:xfrm>
            <a:off x="980643" y="1669803"/>
            <a:ext cx="10363200" cy="4811486"/>
          </a:xfrm>
          <a:prstGeom prst="rect">
            <a:avLst/>
          </a:prstGeom>
          <a:ln>
            <a:solidFill>
              <a:schemeClr val="tx1"/>
            </a:solidFill>
          </a:ln>
        </p:spPr>
      </p:pic>
      <p:sp>
        <p:nvSpPr>
          <p:cNvPr id="10" name="Title 9">
            <a:extLst>
              <a:ext uri="{FF2B5EF4-FFF2-40B4-BE49-F238E27FC236}">
                <a16:creationId xmlns:a16="http://schemas.microsoft.com/office/drawing/2014/main" id="{E97A0B4F-1D2C-4A4B-50B5-C59F0B6FB27D}"/>
              </a:ext>
            </a:extLst>
          </p:cNvPr>
          <p:cNvSpPr>
            <a:spLocks noGrp="1"/>
          </p:cNvSpPr>
          <p:nvPr>
            <p:ph type="title"/>
          </p:nvPr>
        </p:nvSpPr>
        <p:spPr/>
        <p:txBody>
          <a:bodyPr/>
          <a:lstStyle/>
          <a:p>
            <a:r>
              <a:rPr lang="en-US" dirty="0"/>
              <a:t>An example in the user's native language (not English) - 5</a:t>
            </a:r>
          </a:p>
        </p:txBody>
      </p:sp>
      <p:sp>
        <p:nvSpPr>
          <p:cNvPr id="9" name="Slide Number Placeholder 5">
            <a:extLst>
              <a:ext uri="{FF2B5EF4-FFF2-40B4-BE49-F238E27FC236}">
                <a16:creationId xmlns:a16="http://schemas.microsoft.com/office/drawing/2014/main" id="{97684B06-D122-6DC6-1A9A-93E65B6F0A6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77</a:t>
            </a:fld>
            <a:endParaRPr lang="en-GB"/>
          </a:p>
        </p:txBody>
      </p:sp>
      <p:sp>
        <p:nvSpPr>
          <p:cNvPr id="11" name="Content Placeholder 10">
            <a:extLst>
              <a:ext uri="{FF2B5EF4-FFF2-40B4-BE49-F238E27FC236}">
                <a16:creationId xmlns:a16="http://schemas.microsoft.com/office/drawing/2014/main" id="{018A493D-A978-FDB5-911A-E1E787486EC9}"/>
              </a:ext>
            </a:extLst>
          </p:cNvPr>
          <p:cNvSpPr>
            <a:spLocks noGrp="1"/>
          </p:cNvSpPr>
          <p:nvPr>
            <p:ph sz="quarter" idx="13"/>
          </p:nvPr>
        </p:nvSpPr>
        <p:spPr>
          <a:xfrm>
            <a:off x="370663" y="1131352"/>
            <a:ext cx="11335783" cy="595848"/>
          </a:xfrm>
        </p:spPr>
        <p:txBody>
          <a:bodyPr/>
          <a:lstStyle/>
          <a:p>
            <a:r>
              <a:rPr lang="en-US" dirty="0"/>
              <a:t>The Primo Research Assistant returns results</a:t>
            </a:r>
          </a:p>
        </p:txBody>
      </p:sp>
      <p:sp>
        <p:nvSpPr>
          <p:cNvPr id="7" name="TextBox 6">
            <a:extLst>
              <a:ext uri="{FF2B5EF4-FFF2-40B4-BE49-F238E27FC236}">
                <a16:creationId xmlns:a16="http://schemas.microsoft.com/office/drawing/2014/main" id="{55976EBB-7CAB-E544-6CDF-C73DF6AC03E2}"/>
              </a:ext>
            </a:extLst>
          </p:cNvPr>
          <p:cNvSpPr txBox="1"/>
          <p:nvPr/>
        </p:nvSpPr>
        <p:spPr>
          <a:xfrm>
            <a:off x="7960185" y="3945121"/>
            <a:ext cx="2850406" cy="343204"/>
          </a:xfrm>
          <a:prstGeom prst="rect">
            <a:avLst/>
          </a:prstGeom>
          <a:solidFill>
            <a:srgbClr val="FFFF00"/>
          </a:solidFill>
          <a:ln>
            <a:solidFill>
              <a:schemeClr val="tx1"/>
            </a:solidFill>
          </a:ln>
        </p:spPr>
        <p:txBody>
          <a:bodyPr wrap="square" rtlCol="0">
            <a:noAutofit/>
          </a:bodyPr>
          <a:lstStyle/>
          <a:p>
            <a:r>
              <a:rPr lang="en-US" sz="1400" dirty="0"/>
              <a:t>Overview in Polish</a:t>
            </a:r>
          </a:p>
        </p:txBody>
      </p:sp>
      <p:sp>
        <p:nvSpPr>
          <p:cNvPr id="8" name="TextBox 7">
            <a:extLst>
              <a:ext uri="{FF2B5EF4-FFF2-40B4-BE49-F238E27FC236}">
                <a16:creationId xmlns:a16="http://schemas.microsoft.com/office/drawing/2014/main" id="{54594093-24A5-3A19-46E1-030CCBE56230}"/>
              </a:ext>
            </a:extLst>
          </p:cNvPr>
          <p:cNvSpPr txBox="1"/>
          <p:nvPr/>
        </p:nvSpPr>
        <p:spPr>
          <a:xfrm>
            <a:off x="848157" y="1537900"/>
            <a:ext cx="3576698" cy="763866"/>
          </a:xfrm>
          <a:prstGeom prst="rect">
            <a:avLst/>
          </a:prstGeom>
          <a:solidFill>
            <a:srgbClr val="FFFF00"/>
          </a:solidFill>
          <a:ln>
            <a:solidFill>
              <a:schemeClr val="tx1"/>
            </a:solidFill>
          </a:ln>
        </p:spPr>
        <p:txBody>
          <a:bodyPr wrap="square" rtlCol="0">
            <a:noAutofit/>
          </a:bodyPr>
          <a:lstStyle/>
          <a:p>
            <a:r>
              <a:rPr lang="en-US" sz="1400" dirty="0"/>
              <a:t>In this case the resources are in Polish (because we do have relevant resources in the language of the query)</a:t>
            </a:r>
          </a:p>
        </p:txBody>
      </p:sp>
      <p:sp>
        <p:nvSpPr>
          <p:cNvPr id="14" name="TextBox 13">
            <a:extLst>
              <a:ext uri="{FF2B5EF4-FFF2-40B4-BE49-F238E27FC236}">
                <a16:creationId xmlns:a16="http://schemas.microsoft.com/office/drawing/2014/main" id="{15AABEBB-1B72-25C5-D56D-6A29E78EF18C}"/>
              </a:ext>
            </a:extLst>
          </p:cNvPr>
          <p:cNvSpPr txBox="1"/>
          <p:nvPr/>
        </p:nvSpPr>
        <p:spPr>
          <a:xfrm>
            <a:off x="4927600" y="5817078"/>
            <a:ext cx="2336800" cy="593947"/>
          </a:xfrm>
          <a:prstGeom prst="rect">
            <a:avLst/>
          </a:prstGeom>
          <a:solidFill>
            <a:srgbClr val="FFFF00"/>
          </a:solidFill>
          <a:ln>
            <a:solidFill>
              <a:schemeClr val="tx1"/>
            </a:solidFill>
          </a:ln>
        </p:spPr>
        <p:txBody>
          <a:bodyPr wrap="square" rtlCol="0">
            <a:noAutofit/>
          </a:bodyPr>
          <a:lstStyle/>
          <a:p>
            <a:pPr algn="l"/>
            <a:r>
              <a:rPr lang="en-US" sz="1400" dirty="0"/>
              <a:t>The overview includes references to the sources</a:t>
            </a:r>
          </a:p>
        </p:txBody>
      </p:sp>
      <p:cxnSp>
        <p:nvCxnSpPr>
          <p:cNvPr id="15" name="Straight Arrow Connector 14">
            <a:extLst>
              <a:ext uri="{FF2B5EF4-FFF2-40B4-BE49-F238E27FC236}">
                <a16:creationId xmlns:a16="http://schemas.microsoft.com/office/drawing/2014/main" id="{0DEF566C-9B22-2653-4ACD-D619DF159740}"/>
              </a:ext>
            </a:extLst>
          </p:cNvPr>
          <p:cNvCxnSpPr>
            <a:cxnSpLocks/>
          </p:cNvCxnSpPr>
          <p:nvPr/>
        </p:nvCxnSpPr>
        <p:spPr>
          <a:xfrm>
            <a:off x="7264400" y="5980386"/>
            <a:ext cx="949609" cy="3175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D337726-1619-650E-6183-9D71D26FF313}"/>
              </a:ext>
            </a:extLst>
          </p:cNvPr>
          <p:cNvCxnSpPr>
            <a:cxnSpLocks/>
          </p:cNvCxnSpPr>
          <p:nvPr/>
        </p:nvCxnSpPr>
        <p:spPr>
          <a:xfrm flipH="1" flipV="1">
            <a:off x="2629002" y="5188197"/>
            <a:ext cx="3466998" cy="6288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C60C6EE-C4F5-167B-E82A-36EA6F318B2D}"/>
              </a:ext>
            </a:extLst>
          </p:cNvPr>
          <p:cNvCxnSpPr>
            <a:cxnSpLocks/>
            <a:stCxn id="14" idx="1"/>
          </p:cNvCxnSpPr>
          <p:nvPr/>
        </p:nvCxnSpPr>
        <p:spPr>
          <a:xfrm flipH="1" flipV="1">
            <a:off x="3595954" y="5782144"/>
            <a:ext cx="1331646" cy="3319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7169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79B35-DD60-307D-163C-F351A63D91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DC8139-BF52-A6E2-B5A8-7CFD704B4284}"/>
              </a:ext>
            </a:extLst>
          </p:cNvPr>
          <p:cNvPicPr>
            <a:picLocks noChangeAspect="1"/>
          </p:cNvPicPr>
          <p:nvPr/>
        </p:nvPicPr>
        <p:blipFill>
          <a:blip r:embed="rId2"/>
          <a:stretch>
            <a:fillRect/>
          </a:stretch>
        </p:blipFill>
        <p:spPr>
          <a:xfrm>
            <a:off x="0" y="1691758"/>
            <a:ext cx="12192000" cy="4441434"/>
          </a:xfrm>
          <a:prstGeom prst="rect">
            <a:avLst/>
          </a:prstGeom>
          <a:ln>
            <a:solidFill>
              <a:schemeClr val="tx1"/>
            </a:solidFill>
          </a:ln>
        </p:spPr>
      </p:pic>
      <p:sp>
        <p:nvSpPr>
          <p:cNvPr id="10" name="Title 9">
            <a:extLst>
              <a:ext uri="{FF2B5EF4-FFF2-40B4-BE49-F238E27FC236}">
                <a16:creationId xmlns:a16="http://schemas.microsoft.com/office/drawing/2014/main" id="{7B98DDEC-9CFB-5CFD-C9D6-2DD1C11F2989}"/>
              </a:ext>
            </a:extLst>
          </p:cNvPr>
          <p:cNvSpPr>
            <a:spLocks noGrp="1"/>
          </p:cNvSpPr>
          <p:nvPr>
            <p:ph type="title"/>
          </p:nvPr>
        </p:nvSpPr>
        <p:spPr/>
        <p:txBody>
          <a:bodyPr/>
          <a:lstStyle/>
          <a:p>
            <a:r>
              <a:rPr lang="en-US" dirty="0"/>
              <a:t>An example in the user's native language (not English) - 5</a:t>
            </a:r>
          </a:p>
        </p:txBody>
      </p:sp>
      <p:sp>
        <p:nvSpPr>
          <p:cNvPr id="9" name="Slide Number Placeholder 5">
            <a:extLst>
              <a:ext uri="{FF2B5EF4-FFF2-40B4-BE49-F238E27FC236}">
                <a16:creationId xmlns:a16="http://schemas.microsoft.com/office/drawing/2014/main" id="{7B1C083B-48C2-E918-F700-2C627B04B25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78</a:t>
            </a:fld>
            <a:endParaRPr lang="en-GB"/>
          </a:p>
        </p:txBody>
      </p:sp>
      <p:sp>
        <p:nvSpPr>
          <p:cNvPr id="11" name="Content Placeholder 10">
            <a:extLst>
              <a:ext uri="{FF2B5EF4-FFF2-40B4-BE49-F238E27FC236}">
                <a16:creationId xmlns:a16="http://schemas.microsoft.com/office/drawing/2014/main" id="{9CA50ECF-D691-BAA0-DD7F-9724CE205A0E}"/>
              </a:ext>
            </a:extLst>
          </p:cNvPr>
          <p:cNvSpPr>
            <a:spLocks noGrp="1"/>
          </p:cNvSpPr>
          <p:nvPr>
            <p:ph sz="quarter" idx="13"/>
          </p:nvPr>
        </p:nvSpPr>
        <p:spPr>
          <a:xfrm>
            <a:off x="370663" y="1131352"/>
            <a:ext cx="11335783" cy="595848"/>
          </a:xfrm>
        </p:spPr>
        <p:txBody>
          <a:bodyPr/>
          <a:lstStyle/>
          <a:p>
            <a:r>
              <a:rPr lang="en-US" dirty="0"/>
              <a:t>The suggested related questions are also in Polish</a:t>
            </a:r>
          </a:p>
        </p:txBody>
      </p:sp>
      <p:sp>
        <p:nvSpPr>
          <p:cNvPr id="4" name="Rectangle 3">
            <a:extLst>
              <a:ext uri="{FF2B5EF4-FFF2-40B4-BE49-F238E27FC236}">
                <a16:creationId xmlns:a16="http://schemas.microsoft.com/office/drawing/2014/main" id="{ED8718DA-9AAB-C2B9-18DE-7414A5BED007}"/>
              </a:ext>
            </a:extLst>
          </p:cNvPr>
          <p:cNvSpPr/>
          <p:nvPr/>
        </p:nvSpPr>
        <p:spPr>
          <a:xfrm>
            <a:off x="1" y="3526396"/>
            <a:ext cx="7788166" cy="249603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071418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The refined search</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79</a:t>
            </a:fld>
            <a:endParaRPr lang="en-GB" dirty="0"/>
          </a:p>
        </p:txBody>
      </p:sp>
    </p:spTree>
    <p:extLst>
      <p:ext uri="{BB962C8B-B14F-4D97-AF65-F5344CB8AC3E}">
        <p14:creationId xmlns:p14="http://schemas.microsoft.com/office/powerpoint/2010/main" val="3196129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31244A-2646-62D7-D28A-1A2C74EF69A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FBAB375-3A59-993F-70E3-1D1EE6EDC940}"/>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6B1FC354-530F-0926-053D-E9A86D8B7AF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a:p>
        </p:txBody>
      </p:sp>
      <p:pic>
        <p:nvPicPr>
          <p:cNvPr id="5" name="Picture 4">
            <a:extLst>
              <a:ext uri="{FF2B5EF4-FFF2-40B4-BE49-F238E27FC236}">
                <a16:creationId xmlns:a16="http://schemas.microsoft.com/office/drawing/2014/main" id="{31054A2A-3D62-ED37-2A41-28CD9C12AA90}"/>
              </a:ext>
            </a:extLst>
          </p:cNvPr>
          <p:cNvPicPr>
            <a:picLocks noChangeAspect="1"/>
          </p:cNvPicPr>
          <p:nvPr/>
        </p:nvPicPr>
        <p:blipFill>
          <a:blip r:embed="rId2"/>
          <a:stretch>
            <a:fillRect/>
          </a:stretch>
        </p:blipFill>
        <p:spPr>
          <a:xfrm>
            <a:off x="642827" y="1161230"/>
            <a:ext cx="10928465" cy="5295073"/>
          </a:xfrm>
          <a:prstGeom prst="rect">
            <a:avLst/>
          </a:prstGeom>
          <a:ln>
            <a:solidFill>
              <a:schemeClr val="tx1"/>
            </a:solidFill>
          </a:ln>
        </p:spPr>
      </p:pic>
      <p:sp>
        <p:nvSpPr>
          <p:cNvPr id="6" name="TextBox 5">
            <a:extLst>
              <a:ext uri="{FF2B5EF4-FFF2-40B4-BE49-F238E27FC236}">
                <a16:creationId xmlns:a16="http://schemas.microsoft.com/office/drawing/2014/main" id="{1861CC2B-F3BA-6E93-B11D-5067AEA26208}"/>
              </a:ext>
            </a:extLst>
          </p:cNvPr>
          <p:cNvSpPr txBox="1"/>
          <p:nvPr/>
        </p:nvSpPr>
        <p:spPr>
          <a:xfrm>
            <a:off x="5212080" y="548640"/>
            <a:ext cx="1463040" cy="309766"/>
          </a:xfrm>
          <a:prstGeom prst="rect">
            <a:avLst/>
          </a:prstGeom>
          <a:solidFill>
            <a:srgbClr val="FFFF00"/>
          </a:solidFill>
          <a:ln>
            <a:solidFill>
              <a:schemeClr val="tx1"/>
            </a:solidFill>
          </a:ln>
        </p:spPr>
        <p:txBody>
          <a:bodyPr wrap="square" rtlCol="0">
            <a:noAutofit/>
          </a:bodyPr>
          <a:lstStyle/>
          <a:p>
            <a:pPr algn="l"/>
            <a:r>
              <a:rPr lang="en-US" sz="1400" dirty="0"/>
              <a:t>The query sent</a:t>
            </a:r>
          </a:p>
        </p:txBody>
      </p:sp>
      <p:cxnSp>
        <p:nvCxnSpPr>
          <p:cNvPr id="8" name="Straight Arrow Connector 7">
            <a:extLst>
              <a:ext uri="{FF2B5EF4-FFF2-40B4-BE49-F238E27FC236}">
                <a16:creationId xmlns:a16="http://schemas.microsoft.com/office/drawing/2014/main" id="{BB2A0B69-15C3-34EA-4680-2FE64DC70864}"/>
              </a:ext>
            </a:extLst>
          </p:cNvPr>
          <p:cNvCxnSpPr/>
          <p:nvPr/>
        </p:nvCxnSpPr>
        <p:spPr>
          <a:xfrm flipH="1">
            <a:off x="5415280" y="858406"/>
            <a:ext cx="111760" cy="3811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DC36C4B-3187-8E3A-D0AF-3FBA579171E9}"/>
              </a:ext>
            </a:extLst>
          </p:cNvPr>
          <p:cNvSpPr txBox="1"/>
          <p:nvPr/>
        </p:nvSpPr>
        <p:spPr>
          <a:xfrm>
            <a:off x="4277360" y="2740346"/>
            <a:ext cx="2082800" cy="495243"/>
          </a:xfrm>
          <a:prstGeom prst="rect">
            <a:avLst/>
          </a:prstGeom>
          <a:solidFill>
            <a:srgbClr val="FFFF00"/>
          </a:solidFill>
          <a:ln>
            <a:solidFill>
              <a:schemeClr val="tx1"/>
            </a:solidFill>
          </a:ln>
        </p:spPr>
        <p:txBody>
          <a:bodyPr wrap="square" rtlCol="0">
            <a:noAutofit/>
          </a:bodyPr>
          <a:lstStyle/>
          <a:p>
            <a:r>
              <a:rPr lang="en-US" sz="1400" dirty="0"/>
              <a:t>Answer to the query in an “Overview” section</a:t>
            </a:r>
          </a:p>
        </p:txBody>
      </p:sp>
      <p:sp>
        <p:nvSpPr>
          <p:cNvPr id="14" name="TextBox 13">
            <a:extLst>
              <a:ext uri="{FF2B5EF4-FFF2-40B4-BE49-F238E27FC236}">
                <a16:creationId xmlns:a16="http://schemas.microsoft.com/office/drawing/2014/main" id="{0370ACFC-A228-AE04-943C-4D87578E6A41}"/>
              </a:ext>
            </a:extLst>
          </p:cNvPr>
          <p:cNvSpPr txBox="1"/>
          <p:nvPr/>
        </p:nvSpPr>
        <p:spPr>
          <a:xfrm>
            <a:off x="1889760" y="4371396"/>
            <a:ext cx="3810000" cy="495243"/>
          </a:xfrm>
          <a:prstGeom prst="rect">
            <a:avLst/>
          </a:prstGeom>
          <a:solidFill>
            <a:srgbClr val="FFFF00"/>
          </a:solidFill>
          <a:ln>
            <a:solidFill>
              <a:schemeClr val="tx1"/>
            </a:solidFill>
          </a:ln>
        </p:spPr>
        <p:txBody>
          <a:bodyPr wrap="square" rtlCol="0">
            <a:noAutofit/>
          </a:bodyPr>
          <a:lstStyle/>
          <a:p>
            <a:r>
              <a:rPr lang="en-US" sz="1400" dirty="0"/>
              <a:t>Answer includes hyperlink references to the resource from which the information came</a:t>
            </a:r>
          </a:p>
        </p:txBody>
      </p:sp>
      <p:cxnSp>
        <p:nvCxnSpPr>
          <p:cNvPr id="16" name="Straight Arrow Connector 15">
            <a:extLst>
              <a:ext uri="{FF2B5EF4-FFF2-40B4-BE49-F238E27FC236}">
                <a16:creationId xmlns:a16="http://schemas.microsoft.com/office/drawing/2014/main" id="{EA29A84D-0496-F923-2FE3-3E2C523267C4}"/>
              </a:ext>
            </a:extLst>
          </p:cNvPr>
          <p:cNvCxnSpPr/>
          <p:nvPr/>
        </p:nvCxnSpPr>
        <p:spPr>
          <a:xfrm flipH="1" flipV="1">
            <a:off x="1361440" y="4371396"/>
            <a:ext cx="528320" cy="1904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391B39A-3207-9269-E8FA-14EE33E6B064}"/>
              </a:ext>
            </a:extLst>
          </p:cNvPr>
          <p:cNvCxnSpPr>
            <a:cxnSpLocks/>
            <a:stCxn id="14" idx="3"/>
          </p:cNvCxnSpPr>
          <p:nvPr/>
        </p:nvCxnSpPr>
        <p:spPr>
          <a:xfrm flipV="1">
            <a:off x="5699760" y="3953601"/>
            <a:ext cx="2672080" cy="665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2491CD5-9933-EA16-5C1A-792FA21778AC}"/>
              </a:ext>
            </a:extLst>
          </p:cNvPr>
          <p:cNvSpPr txBox="1"/>
          <p:nvPr/>
        </p:nvSpPr>
        <p:spPr>
          <a:xfrm>
            <a:off x="2966720" y="1529779"/>
            <a:ext cx="3637280" cy="307777"/>
          </a:xfrm>
          <a:prstGeom prst="rect">
            <a:avLst/>
          </a:prstGeom>
          <a:solidFill>
            <a:srgbClr val="FFFF00"/>
          </a:solidFill>
          <a:ln>
            <a:solidFill>
              <a:schemeClr val="tx1"/>
            </a:solidFill>
          </a:ln>
        </p:spPr>
        <p:txBody>
          <a:bodyPr wrap="square">
            <a:spAutoFit/>
          </a:bodyPr>
          <a:lstStyle/>
          <a:p>
            <a:r>
              <a:rPr lang="en-US" sz="1400" dirty="0"/>
              <a:t>Links to the top five resources on the topic</a:t>
            </a:r>
          </a:p>
        </p:txBody>
      </p:sp>
      <p:sp>
        <p:nvSpPr>
          <p:cNvPr id="23" name="TextBox 22">
            <a:extLst>
              <a:ext uri="{FF2B5EF4-FFF2-40B4-BE49-F238E27FC236}">
                <a16:creationId xmlns:a16="http://schemas.microsoft.com/office/drawing/2014/main" id="{2C17C820-5F7D-F511-A62D-FFEAFE21FF2C}"/>
              </a:ext>
            </a:extLst>
          </p:cNvPr>
          <p:cNvSpPr txBox="1"/>
          <p:nvPr/>
        </p:nvSpPr>
        <p:spPr>
          <a:xfrm>
            <a:off x="3634740" y="5754189"/>
            <a:ext cx="6314440" cy="307777"/>
          </a:xfrm>
          <a:prstGeom prst="rect">
            <a:avLst/>
          </a:prstGeom>
          <a:solidFill>
            <a:srgbClr val="FFFF00"/>
          </a:solidFill>
          <a:ln>
            <a:solidFill>
              <a:schemeClr val="tx1"/>
            </a:solidFill>
          </a:ln>
        </p:spPr>
        <p:txBody>
          <a:bodyPr wrap="square">
            <a:spAutoFit/>
          </a:bodyPr>
          <a:lstStyle/>
          <a:p>
            <a:pPr marL="180000" lvl="1"/>
            <a:r>
              <a:rPr lang="en-US" sz="1400" dirty="0"/>
              <a:t>Additional suggested related natural language search queries</a:t>
            </a:r>
          </a:p>
        </p:txBody>
      </p:sp>
    </p:spTree>
    <p:extLst>
      <p:ext uri="{BB962C8B-B14F-4D97-AF65-F5344CB8AC3E}">
        <p14:creationId xmlns:p14="http://schemas.microsoft.com/office/powerpoint/2010/main" val="16608284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3A51F-9614-E62A-31DC-85895D43ED4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59459C7-B3D5-62F5-B15F-2310B63489E5}"/>
              </a:ext>
            </a:extLst>
          </p:cNvPr>
          <p:cNvSpPr>
            <a:spLocks noGrp="1"/>
          </p:cNvSpPr>
          <p:nvPr>
            <p:ph type="title"/>
          </p:nvPr>
        </p:nvSpPr>
        <p:spPr/>
        <p:txBody>
          <a:bodyPr/>
          <a:lstStyle/>
          <a:p>
            <a:r>
              <a:rPr lang="en-US" dirty="0"/>
              <a:t>The refined search</a:t>
            </a:r>
          </a:p>
        </p:txBody>
      </p:sp>
      <p:sp>
        <p:nvSpPr>
          <p:cNvPr id="9" name="Slide Number Placeholder 5">
            <a:extLst>
              <a:ext uri="{FF2B5EF4-FFF2-40B4-BE49-F238E27FC236}">
                <a16:creationId xmlns:a16="http://schemas.microsoft.com/office/drawing/2014/main" id="{36E98023-0AE5-7EFB-852E-A6DCC7AA9DA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80</a:t>
            </a:fld>
            <a:endParaRPr lang="en-GB"/>
          </a:p>
        </p:txBody>
      </p:sp>
      <p:sp>
        <p:nvSpPr>
          <p:cNvPr id="11" name="Content Placeholder 10">
            <a:extLst>
              <a:ext uri="{FF2B5EF4-FFF2-40B4-BE49-F238E27FC236}">
                <a16:creationId xmlns:a16="http://schemas.microsoft.com/office/drawing/2014/main" id="{3FF88262-2380-BF62-D3F2-99A6C6E8E9AD}"/>
              </a:ext>
            </a:extLst>
          </p:cNvPr>
          <p:cNvSpPr>
            <a:spLocks noGrp="1"/>
          </p:cNvSpPr>
          <p:nvPr>
            <p:ph sz="quarter" idx="13"/>
          </p:nvPr>
        </p:nvSpPr>
        <p:spPr>
          <a:xfrm>
            <a:off x="370663" y="1131352"/>
            <a:ext cx="11335783" cy="4971736"/>
          </a:xfrm>
        </p:spPr>
        <p:txBody>
          <a:bodyPr/>
          <a:lstStyle/>
          <a:p>
            <a:r>
              <a:rPr lang="en-US" sz="2000" dirty="0"/>
              <a:t>Users can refine their searches by </a:t>
            </a:r>
          </a:p>
          <a:p>
            <a:pPr marL="637200" lvl="1" indent="-457200">
              <a:buFont typeface="+mj-lt"/>
              <a:buAutoNum type="alphaUcPeriod"/>
            </a:pPr>
            <a:r>
              <a:rPr lang="en-US" sz="2000" dirty="0"/>
              <a:t>Resource type (Books, Journal articles, and Peer-reviewed) </a:t>
            </a:r>
          </a:p>
          <a:p>
            <a:pPr marL="637200" lvl="1" indent="-457200">
              <a:buFont typeface="+mj-lt"/>
              <a:buAutoNum type="alphaUcPeriod"/>
            </a:pPr>
            <a:r>
              <a:rPr lang="en-US" sz="2000" dirty="0"/>
              <a:t>Date (Last 12 months, Last 5 years, Last 10 years, or a Custom date) </a:t>
            </a:r>
          </a:p>
          <a:p>
            <a:pPr marL="637200" lvl="1" indent="-457200">
              <a:buFont typeface="+mj-lt"/>
              <a:buAutoNum type="alphaUcPeriod"/>
            </a:pPr>
            <a:r>
              <a:rPr lang="en-US" sz="2000" dirty="0"/>
              <a:t>If available online</a:t>
            </a:r>
          </a:p>
          <a:p>
            <a:r>
              <a:rPr lang="en-US" sz="2000" dirty="0"/>
              <a:t>This is done by selecting the “Refinement” icon next to the Search Box.  This will open the refinement options. </a:t>
            </a:r>
          </a:p>
          <a:p>
            <a:r>
              <a:rPr lang="en-US" sz="2000" dirty="0"/>
              <a:t>The default settings are all types and all dates. </a:t>
            </a:r>
          </a:p>
          <a:p>
            <a:r>
              <a:rPr lang="en-US" sz="2000" dirty="0"/>
              <a:t>In addition, the user can choose the Online availability check box to filter results by availability</a:t>
            </a:r>
          </a:p>
          <a:p>
            <a:pPr lvl="1">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Tree>
    <p:extLst>
      <p:ext uri="{BB962C8B-B14F-4D97-AF65-F5344CB8AC3E}">
        <p14:creationId xmlns:p14="http://schemas.microsoft.com/office/powerpoint/2010/main" val="36854775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1D073-0D99-F55B-7E7B-50C5BBBC5C3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99E25AA-5CE5-5C86-AD1E-AD73A4D5AA37}"/>
              </a:ext>
            </a:extLst>
          </p:cNvPr>
          <p:cNvPicPr>
            <a:picLocks noChangeAspect="1"/>
          </p:cNvPicPr>
          <p:nvPr/>
        </p:nvPicPr>
        <p:blipFill>
          <a:blip r:embed="rId2"/>
          <a:stretch>
            <a:fillRect/>
          </a:stretch>
        </p:blipFill>
        <p:spPr>
          <a:xfrm>
            <a:off x="1447151" y="1830741"/>
            <a:ext cx="9297698" cy="4029637"/>
          </a:xfrm>
          <a:prstGeom prst="rect">
            <a:avLst/>
          </a:prstGeom>
          <a:ln>
            <a:solidFill>
              <a:schemeClr val="tx1"/>
            </a:solidFill>
          </a:ln>
        </p:spPr>
      </p:pic>
      <p:sp>
        <p:nvSpPr>
          <p:cNvPr id="10" name="Title 9">
            <a:extLst>
              <a:ext uri="{FF2B5EF4-FFF2-40B4-BE49-F238E27FC236}">
                <a16:creationId xmlns:a16="http://schemas.microsoft.com/office/drawing/2014/main" id="{621297C4-88D0-35D9-FB55-987FFA84B479}"/>
              </a:ext>
            </a:extLst>
          </p:cNvPr>
          <p:cNvSpPr>
            <a:spLocks noGrp="1"/>
          </p:cNvSpPr>
          <p:nvPr>
            <p:ph type="title"/>
          </p:nvPr>
        </p:nvSpPr>
        <p:spPr/>
        <p:txBody>
          <a:bodyPr/>
          <a:lstStyle/>
          <a:p>
            <a:r>
              <a:rPr lang="en-US" dirty="0"/>
              <a:t>The refined search</a:t>
            </a:r>
          </a:p>
        </p:txBody>
      </p:sp>
      <p:sp>
        <p:nvSpPr>
          <p:cNvPr id="9" name="Slide Number Placeholder 5">
            <a:extLst>
              <a:ext uri="{FF2B5EF4-FFF2-40B4-BE49-F238E27FC236}">
                <a16:creationId xmlns:a16="http://schemas.microsoft.com/office/drawing/2014/main" id="{AE25B0C1-A72C-914C-6988-E3EB3B72EDF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81</a:t>
            </a:fld>
            <a:endParaRPr lang="en-GB"/>
          </a:p>
        </p:txBody>
      </p:sp>
      <p:sp>
        <p:nvSpPr>
          <p:cNvPr id="11" name="Content Placeholder 10">
            <a:extLst>
              <a:ext uri="{FF2B5EF4-FFF2-40B4-BE49-F238E27FC236}">
                <a16:creationId xmlns:a16="http://schemas.microsoft.com/office/drawing/2014/main" id="{580475B6-9417-0BBA-FF3C-A36B728F5955}"/>
              </a:ext>
            </a:extLst>
          </p:cNvPr>
          <p:cNvSpPr>
            <a:spLocks noGrp="1"/>
          </p:cNvSpPr>
          <p:nvPr>
            <p:ph sz="quarter" idx="13"/>
          </p:nvPr>
        </p:nvSpPr>
        <p:spPr>
          <a:xfrm>
            <a:off x="370663" y="1131352"/>
            <a:ext cx="11335783" cy="739489"/>
          </a:xfrm>
        </p:spPr>
        <p:txBody>
          <a:bodyPr/>
          <a:lstStyle/>
          <a:p>
            <a:r>
              <a:rPr lang="en-US" sz="2000" dirty="0"/>
              <a:t>We will click the refinement icon next to the search box before submitting our query </a:t>
            </a:r>
          </a:p>
          <a:p>
            <a:pPr lvl="1">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
        <p:nvSpPr>
          <p:cNvPr id="4" name="Rectangle 3">
            <a:extLst>
              <a:ext uri="{FF2B5EF4-FFF2-40B4-BE49-F238E27FC236}">
                <a16:creationId xmlns:a16="http://schemas.microsoft.com/office/drawing/2014/main" id="{569C1CBC-CBBB-25F4-6F3A-AFB6044D534B}"/>
              </a:ext>
            </a:extLst>
          </p:cNvPr>
          <p:cNvSpPr/>
          <p:nvPr/>
        </p:nvSpPr>
        <p:spPr>
          <a:xfrm>
            <a:off x="2438400" y="2915434"/>
            <a:ext cx="423217" cy="40688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5893672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A93DF-D6AE-A939-21EA-42076CCCE08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F33F0E7-A5F6-EA3A-1429-7D923D4DF3AB}"/>
              </a:ext>
            </a:extLst>
          </p:cNvPr>
          <p:cNvPicPr>
            <a:picLocks noChangeAspect="1"/>
          </p:cNvPicPr>
          <p:nvPr/>
        </p:nvPicPr>
        <p:blipFill>
          <a:blip r:embed="rId2"/>
          <a:stretch>
            <a:fillRect/>
          </a:stretch>
        </p:blipFill>
        <p:spPr>
          <a:xfrm>
            <a:off x="1094064" y="1362741"/>
            <a:ext cx="9678751" cy="4372585"/>
          </a:xfrm>
          <a:prstGeom prst="rect">
            <a:avLst/>
          </a:prstGeom>
          <a:ln>
            <a:solidFill>
              <a:schemeClr val="tx1"/>
            </a:solidFill>
          </a:ln>
        </p:spPr>
      </p:pic>
      <p:sp>
        <p:nvSpPr>
          <p:cNvPr id="10" name="Title 9">
            <a:extLst>
              <a:ext uri="{FF2B5EF4-FFF2-40B4-BE49-F238E27FC236}">
                <a16:creationId xmlns:a16="http://schemas.microsoft.com/office/drawing/2014/main" id="{DEF30DE8-788F-F8F6-3ED0-2FD23163A609}"/>
              </a:ext>
            </a:extLst>
          </p:cNvPr>
          <p:cNvSpPr>
            <a:spLocks noGrp="1"/>
          </p:cNvSpPr>
          <p:nvPr>
            <p:ph type="title"/>
          </p:nvPr>
        </p:nvSpPr>
        <p:spPr/>
        <p:txBody>
          <a:bodyPr/>
          <a:lstStyle/>
          <a:p>
            <a:r>
              <a:rPr lang="en-US" dirty="0"/>
              <a:t>The refined search</a:t>
            </a:r>
          </a:p>
        </p:txBody>
      </p:sp>
      <p:sp>
        <p:nvSpPr>
          <p:cNvPr id="9" name="Slide Number Placeholder 5">
            <a:extLst>
              <a:ext uri="{FF2B5EF4-FFF2-40B4-BE49-F238E27FC236}">
                <a16:creationId xmlns:a16="http://schemas.microsoft.com/office/drawing/2014/main" id="{1EC771C7-D676-E25F-D77A-D6FD8361229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82</a:t>
            </a:fld>
            <a:endParaRPr lang="en-GB"/>
          </a:p>
        </p:txBody>
      </p:sp>
      <p:sp>
        <p:nvSpPr>
          <p:cNvPr id="8" name="TextBox 7">
            <a:extLst>
              <a:ext uri="{FF2B5EF4-FFF2-40B4-BE49-F238E27FC236}">
                <a16:creationId xmlns:a16="http://schemas.microsoft.com/office/drawing/2014/main" id="{7D5BA01B-58E2-6C45-0E42-53B8687A2B45}"/>
              </a:ext>
            </a:extLst>
          </p:cNvPr>
          <p:cNvSpPr txBox="1"/>
          <p:nvPr/>
        </p:nvSpPr>
        <p:spPr>
          <a:xfrm>
            <a:off x="6644640" y="2915434"/>
            <a:ext cx="2915920" cy="599926"/>
          </a:xfrm>
          <a:prstGeom prst="rect">
            <a:avLst/>
          </a:prstGeom>
          <a:solidFill>
            <a:srgbClr val="FFFF00"/>
          </a:solidFill>
          <a:ln>
            <a:solidFill>
              <a:schemeClr val="tx1"/>
            </a:solidFill>
          </a:ln>
        </p:spPr>
        <p:txBody>
          <a:bodyPr wrap="square" rtlCol="0">
            <a:noAutofit/>
          </a:bodyPr>
          <a:lstStyle/>
          <a:p>
            <a:r>
              <a:rPr lang="en-US" sz="1400" dirty="0"/>
              <a:t>Now we can filter by Resource type, Date and If available online</a:t>
            </a:r>
          </a:p>
        </p:txBody>
      </p:sp>
    </p:spTree>
    <p:extLst>
      <p:ext uri="{BB962C8B-B14F-4D97-AF65-F5344CB8AC3E}">
        <p14:creationId xmlns:p14="http://schemas.microsoft.com/office/powerpoint/2010/main" val="24373115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3954B-046A-F768-82C4-BE9156BAC7D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DB1D210-AFAF-EB62-33DC-47D9C3C6CA70}"/>
              </a:ext>
            </a:extLst>
          </p:cNvPr>
          <p:cNvPicPr>
            <a:picLocks noChangeAspect="1"/>
          </p:cNvPicPr>
          <p:nvPr/>
        </p:nvPicPr>
        <p:blipFill>
          <a:blip r:embed="rId2"/>
          <a:stretch>
            <a:fillRect/>
          </a:stretch>
        </p:blipFill>
        <p:spPr>
          <a:xfrm>
            <a:off x="1147072" y="1476693"/>
            <a:ext cx="9897856" cy="4534533"/>
          </a:xfrm>
          <a:prstGeom prst="rect">
            <a:avLst/>
          </a:prstGeom>
          <a:ln>
            <a:solidFill>
              <a:schemeClr val="tx1"/>
            </a:solidFill>
          </a:ln>
        </p:spPr>
      </p:pic>
      <p:sp>
        <p:nvSpPr>
          <p:cNvPr id="10" name="Title 9">
            <a:extLst>
              <a:ext uri="{FF2B5EF4-FFF2-40B4-BE49-F238E27FC236}">
                <a16:creationId xmlns:a16="http://schemas.microsoft.com/office/drawing/2014/main" id="{B172D32A-1F92-99EA-1A57-0F4F8B3D9CC4}"/>
              </a:ext>
            </a:extLst>
          </p:cNvPr>
          <p:cNvSpPr>
            <a:spLocks noGrp="1"/>
          </p:cNvSpPr>
          <p:nvPr>
            <p:ph type="title"/>
          </p:nvPr>
        </p:nvSpPr>
        <p:spPr/>
        <p:txBody>
          <a:bodyPr/>
          <a:lstStyle/>
          <a:p>
            <a:r>
              <a:rPr lang="en-US" dirty="0"/>
              <a:t>The refined search</a:t>
            </a:r>
          </a:p>
        </p:txBody>
      </p:sp>
      <p:sp>
        <p:nvSpPr>
          <p:cNvPr id="9" name="Slide Number Placeholder 5">
            <a:extLst>
              <a:ext uri="{FF2B5EF4-FFF2-40B4-BE49-F238E27FC236}">
                <a16:creationId xmlns:a16="http://schemas.microsoft.com/office/drawing/2014/main" id="{CE11CE17-32E3-8078-8DA5-34515C06982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83</a:t>
            </a:fld>
            <a:endParaRPr lang="en-GB"/>
          </a:p>
        </p:txBody>
      </p:sp>
      <p:sp>
        <p:nvSpPr>
          <p:cNvPr id="4" name="Rectangle 3">
            <a:extLst>
              <a:ext uri="{FF2B5EF4-FFF2-40B4-BE49-F238E27FC236}">
                <a16:creationId xmlns:a16="http://schemas.microsoft.com/office/drawing/2014/main" id="{8AD18EF6-88A6-5478-637F-0ED3A8E247F2}"/>
              </a:ext>
            </a:extLst>
          </p:cNvPr>
          <p:cNvSpPr/>
          <p:nvPr/>
        </p:nvSpPr>
        <p:spPr>
          <a:xfrm>
            <a:off x="2733040" y="2925593"/>
            <a:ext cx="3362960" cy="40688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TextBox 7">
            <a:extLst>
              <a:ext uri="{FF2B5EF4-FFF2-40B4-BE49-F238E27FC236}">
                <a16:creationId xmlns:a16="http://schemas.microsoft.com/office/drawing/2014/main" id="{62206446-087C-A044-3850-61ACD105E821}"/>
              </a:ext>
            </a:extLst>
          </p:cNvPr>
          <p:cNvSpPr txBox="1"/>
          <p:nvPr/>
        </p:nvSpPr>
        <p:spPr>
          <a:xfrm>
            <a:off x="6553200" y="3129035"/>
            <a:ext cx="3362960" cy="548885"/>
          </a:xfrm>
          <a:prstGeom prst="rect">
            <a:avLst/>
          </a:prstGeom>
          <a:solidFill>
            <a:srgbClr val="FFFF00"/>
          </a:solidFill>
          <a:ln>
            <a:solidFill>
              <a:schemeClr val="tx1"/>
            </a:solidFill>
          </a:ln>
        </p:spPr>
        <p:txBody>
          <a:bodyPr wrap="square" rtlCol="0">
            <a:noAutofit/>
          </a:bodyPr>
          <a:lstStyle/>
          <a:p>
            <a:r>
              <a:rPr lang="en-US" sz="1400" dirty="0"/>
              <a:t>Now we have filtered by journal articles which are available online for any date</a:t>
            </a:r>
          </a:p>
        </p:txBody>
      </p:sp>
    </p:spTree>
    <p:extLst>
      <p:ext uri="{BB962C8B-B14F-4D97-AF65-F5344CB8AC3E}">
        <p14:creationId xmlns:p14="http://schemas.microsoft.com/office/powerpoint/2010/main" val="16054848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52F94-FFAF-8007-6375-A30C6C0F13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3F09607-E056-FB41-E912-2B901C3D2D13}"/>
              </a:ext>
            </a:extLst>
          </p:cNvPr>
          <p:cNvPicPr>
            <a:picLocks noChangeAspect="1"/>
          </p:cNvPicPr>
          <p:nvPr/>
        </p:nvPicPr>
        <p:blipFill>
          <a:blip r:embed="rId2"/>
          <a:stretch>
            <a:fillRect/>
          </a:stretch>
        </p:blipFill>
        <p:spPr>
          <a:xfrm>
            <a:off x="792480" y="1040778"/>
            <a:ext cx="10271760" cy="4945391"/>
          </a:xfrm>
          <a:prstGeom prst="rect">
            <a:avLst/>
          </a:prstGeom>
          <a:ln>
            <a:solidFill>
              <a:schemeClr val="tx1"/>
            </a:solidFill>
          </a:ln>
        </p:spPr>
      </p:pic>
      <p:sp>
        <p:nvSpPr>
          <p:cNvPr id="10" name="Title 9">
            <a:extLst>
              <a:ext uri="{FF2B5EF4-FFF2-40B4-BE49-F238E27FC236}">
                <a16:creationId xmlns:a16="http://schemas.microsoft.com/office/drawing/2014/main" id="{4F47DE8E-D0C8-B15A-C7C7-DF506BDA8082}"/>
              </a:ext>
            </a:extLst>
          </p:cNvPr>
          <p:cNvSpPr>
            <a:spLocks noGrp="1"/>
          </p:cNvSpPr>
          <p:nvPr>
            <p:ph type="title"/>
          </p:nvPr>
        </p:nvSpPr>
        <p:spPr/>
        <p:txBody>
          <a:bodyPr/>
          <a:lstStyle/>
          <a:p>
            <a:r>
              <a:rPr lang="en-US" dirty="0"/>
              <a:t>The refined search</a:t>
            </a:r>
          </a:p>
        </p:txBody>
      </p:sp>
      <p:sp>
        <p:nvSpPr>
          <p:cNvPr id="9" name="Slide Number Placeholder 5">
            <a:extLst>
              <a:ext uri="{FF2B5EF4-FFF2-40B4-BE49-F238E27FC236}">
                <a16:creationId xmlns:a16="http://schemas.microsoft.com/office/drawing/2014/main" id="{410CEFF6-19D5-F61F-124E-4A9AC5F9EAC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84</a:t>
            </a:fld>
            <a:endParaRPr lang="en-GB"/>
          </a:p>
        </p:txBody>
      </p:sp>
      <p:sp>
        <p:nvSpPr>
          <p:cNvPr id="4" name="Rectangle 3">
            <a:extLst>
              <a:ext uri="{FF2B5EF4-FFF2-40B4-BE49-F238E27FC236}">
                <a16:creationId xmlns:a16="http://schemas.microsoft.com/office/drawing/2014/main" id="{7843F7A1-14EF-0298-F29E-DC2A3ACAC98B}"/>
              </a:ext>
            </a:extLst>
          </p:cNvPr>
          <p:cNvSpPr/>
          <p:nvPr/>
        </p:nvSpPr>
        <p:spPr>
          <a:xfrm>
            <a:off x="924560" y="2173753"/>
            <a:ext cx="883920" cy="20368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TextBox 7">
            <a:extLst>
              <a:ext uri="{FF2B5EF4-FFF2-40B4-BE49-F238E27FC236}">
                <a16:creationId xmlns:a16="http://schemas.microsoft.com/office/drawing/2014/main" id="{79D7617D-B068-79E9-F900-B6F0C4C448D2}"/>
              </a:ext>
            </a:extLst>
          </p:cNvPr>
          <p:cNvSpPr txBox="1"/>
          <p:nvPr/>
        </p:nvSpPr>
        <p:spPr>
          <a:xfrm>
            <a:off x="7040882" y="819743"/>
            <a:ext cx="3362960" cy="548885"/>
          </a:xfrm>
          <a:prstGeom prst="rect">
            <a:avLst/>
          </a:prstGeom>
          <a:solidFill>
            <a:srgbClr val="FFFF00"/>
          </a:solidFill>
          <a:ln>
            <a:solidFill>
              <a:schemeClr val="tx1"/>
            </a:solidFill>
          </a:ln>
        </p:spPr>
        <p:txBody>
          <a:bodyPr wrap="square" rtlCol="0">
            <a:noAutofit/>
          </a:bodyPr>
          <a:lstStyle/>
          <a:p>
            <a:r>
              <a:rPr lang="en-US" sz="1400" dirty="0"/>
              <a:t>All resources are journal articles available online for any date</a:t>
            </a:r>
          </a:p>
        </p:txBody>
      </p:sp>
      <p:sp>
        <p:nvSpPr>
          <p:cNvPr id="6" name="Rectangle 5">
            <a:extLst>
              <a:ext uri="{FF2B5EF4-FFF2-40B4-BE49-F238E27FC236}">
                <a16:creationId xmlns:a16="http://schemas.microsoft.com/office/drawing/2014/main" id="{03B43954-3654-EAF9-0E8E-E352CFAD5484}"/>
              </a:ext>
            </a:extLst>
          </p:cNvPr>
          <p:cNvSpPr/>
          <p:nvPr/>
        </p:nvSpPr>
        <p:spPr>
          <a:xfrm>
            <a:off x="2611120" y="2061993"/>
            <a:ext cx="883920" cy="20368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52A05284-F948-86D3-7434-A80654D371B1}"/>
              </a:ext>
            </a:extLst>
          </p:cNvPr>
          <p:cNvSpPr/>
          <p:nvPr/>
        </p:nvSpPr>
        <p:spPr>
          <a:xfrm>
            <a:off x="4267200" y="2051833"/>
            <a:ext cx="883920" cy="20368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1F9133FE-9305-8EAE-B1F2-808261C6A2C1}"/>
              </a:ext>
            </a:extLst>
          </p:cNvPr>
          <p:cNvSpPr/>
          <p:nvPr/>
        </p:nvSpPr>
        <p:spPr>
          <a:xfrm>
            <a:off x="5984240" y="2244873"/>
            <a:ext cx="1056642" cy="20368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EAA6F51B-D9AC-0218-BCFF-109D281D5496}"/>
              </a:ext>
            </a:extLst>
          </p:cNvPr>
          <p:cNvSpPr/>
          <p:nvPr/>
        </p:nvSpPr>
        <p:spPr>
          <a:xfrm>
            <a:off x="7650480" y="2153433"/>
            <a:ext cx="660400" cy="22400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8E6349A8-77C7-E445-B111-084AC6F198CC}"/>
              </a:ext>
            </a:extLst>
          </p:cNvPr>
          <p:cNvSpPr/>
          <p:nvPr/>
        </p:nvSpPr>
        <p:spPr>
          <a:xfrm>
            <a:off x="914400" y="1665753"/>
            <a:ext cx="528320" cy="20368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721C6405-6D39-52FD-901E-CAD1B3F949A2}"/>
              </a:ext>
            </a:extLst>
          </p:cNvPr>
          <p:cNvSpPr/>
          <p:nvPr/>
        </p:nvSpPr>
        <p:spPr>
          <a:xfrm>
            <a:off x="2611120" y="1665753"/>
            <a:ext cx="528320" cy="20368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E9B7E519-3186-F9CF-4E42-A947AFEBC14C}"/>
              </a:ext>
            </a:extLst>
          </p:cNvPr>
          <p:cNvSpPr/>
          <p:nvPr/>
        </p:nvSpPr>
        <p:spPr>
          <a:xfrm>
            <a:off x="4287520" y="1665753"/>
            <a:ext cx="528320" cy="20368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Rectangle 15">
            <a:extLst>
              <a:ext uri="{FF2B5EF4-FFF2-40B4-BE49-F238E27FC236}">
                <a16:creationId xmlns:a16="http://schemas.microsoft.com/office/drawing/2014/main" id="{731BB817-6442-0BFB-56F9-223749190317}"/>
              </a:ext>
            </a:extLst>
          </p:cNvPr>
          <p:cNvSpPr/>
          <p:nvPr/>
        </p:nvSpPr>
        <p:spPr>
          <a:xfrm>
            <a:off x="5984240" y="1665753"/>
            <a:ext cx="528320" cy="20368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7" name="Rectangle 16">
            <a:extLst>
              <a:ext uri="{FF2B5EF4-FFF2-40B4-BE49-F238E27FC236}">
                <a16:creationId xmlns:a16="http://schemas.microsoft.com/office/drawing/2014/main" id="{8AE3CFBB-4555-A5D0-EDAD-ACD924DF60D2}"/>
              </a:ext>
            </a:extLst>
          </p:cNvPr>
          <p:cNvSpPr/>
          <p:nvPr/>
        </p:nvSpPr>
        <p:spPr>
          <a:xfrm>
            <a:off x="7660640" y="1665753"/>
            <a:ext cx="528320" cy="20368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3769702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8598B-5429-6BAD-BB96-94EF146B8ED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BC222CC-8F8A-A7BA-4D04-4588C4320561}"/>
              </a:ext>
            </a:extLst>
          </p:cNvPr>
          <p:cNvPicPr>
            <a:picLocks noChangeAspect="1"/>
          </p:cNvPicPr>
          <p:nvPr/>
        </p:nvPicPr>
        <p:blipFill>
          <a:blip r:embed="rId2"/>
          <a:stretch>
            <a:fillRect/>
          </a:stretch>
        </p:blipFill>
        <p:spPr>
          <a:xfrm>
            <a:off x="894080" y="1738530"/>
            <a:ext cx="10546080" cy="4677880"/>
          </a:xfrm>
          <a:prstGeom prst="rect">
            <a:avLst/>
          </a:prstGeom>
          <a:ln>
            <a:solidFill>
              <a:schemeClr val="tx1"/>
            </a:solidFill>
          </a:ln>
        </p:spPr>
      </p:pic>
      <p:sp>
        <p:nvSpPr>
          <p:cNvPr id="10" name="Title 9">
            <a:extLst>
              <a:ext uri="{FF2B5EF4-FFF2-40B4-BE49-F238E27FC236}">
                <a16:creationId xmlns:a16="http://schemas.microsoft.com/office/drawing/2014/main" id="{460A14B2-E041-226E-0FF9-62E9A5CA9C75}"/>
              </a:ext>
            </a:extLst>
          </p:cNvPr>
          <p:cNvSpPr>
            <a:spLocks noGrp="1"/>
          </p:cNvSpPr>
          <p:nvPr>
            <p:ph type="title"/>
          </p:nvPr>
        </p:nvSpPr>
        <p:spPr/>
        <p:txBody>
          <a:bodyPr/>
          <a:lstStyle/>
          <a:p>
            <a:r>
              <a:rPr lang="en-US" dirty="0"/>
              <a:t>The refined search</a:t>
            </a:r>
          </a:p>
        </p:txBody>
      </p:sp>
      <p:sp>
        <p:nvSpPr>
          <p:cNvPr id="9" name="Slide Number Placeholder 5">
            <a:extLst>
              <a:ext uri="{FF2B5EF4-FFF2-40B4-BE49-F238E27FC236}">
                <a16:creationId xmlns:a16="http://schemas.microsoft.com/office/drawing/2014/main" id="{FD31700B-9631-536E-959E-D59DDC2DDC7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85</a:t>
            </a:fld>
            <a:endParaRPr lang="en-GB"/>
          </a:p>
        </p:txBody>
      </p:sp>
      <p:sp>
        <p:nvSpPr>
          <p:cNvPr id="11" name="Content Placeholder 10">
            <a:extLst>
              <a:ext uri="{FF2B5EF4-FFF2-40B4-BE49-F238E27FC236}">
                <a16:creationId xmlns:a16="http://schemas.microsoft.com/office/drawing/2014/main" id="{2742C251-F954-737F-8230-13EFB71067B5}"/>
              </a:ext>
            </a:extLst>
          </p:cNvPr>
          <p:cNvSpPr>
            <a:spLocks noGrp="1"/>
          </p:cNvSpPr>
          <p:nvPr>
            <p:ph sz="quarter" idx="13"/>
          </p:nvPr>
        </p:nvSpPr>
        <p:spPr>
          <a:xfrm>
            <a:off x="370663" y="1131352"/>
            <a:ext cx="11335783" cy="739489"/>
          </a:xfrm>
        </p:spPr>
        <p:txBody>
          <a:bodyPr/>
          <a:lstStyle/>
          <a:p>
            <a:r>
              <a:rPr lang="en-US" sz="2000" dirty="0"/>
              <a:t>Now we refine the results (and change “all dates” to “last 12 months”)</a:t>
            </a:r>
          </a:p>
          <a:p>
            <a:pPr lvl="1">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
        <p:nvSpPr>
          <p:cNvPr id="4" name="Rectangle 3">
            <a:extLst>
              <a:ext uri="{FF2B5EF4-FFF2-40B4-BE49-F238E27FC236}">
                <a16:creationId xmlns:a16="http://schemas.microsoft.com/office/drawing/2014/main" id="{FA582A4A-2234-6CE4-D772-14894EB4A833}"/>
              </a:ext>
            </a:extLst>
          </p:cNvPr>
          <p:cNvSpPr/>
          <p:nvPr/>
        </p:nvSpPr>
        <p:spPr>
          <a:xfrm>
            <a:off x="2691699" y="6022479"/>
            <a:ext cx="864301" cy="32587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EF7F54EC-4A60-D43C-AE4F-3158F32CD4F0}"/>
              </a:ext>
            </a:extLst>
          </p:cNvPr>
          <p:cNvSpPr/>
          <p:nvPr/>
        </p:nvSpPr>
        <p:spPr>
          <a:xfrm>
            <a:off x="10840720" y="4196080"/>
            <a:ext cx="599440" cy="294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TextBox 6">
            <a:extLst>
              <a:ext uri="{FF2B5EF4-FFF2-40B4-BE49-F238E27FC236}">
                <a16:creationId xmlns:a16="http://schemas.microsoft.com/office/drawing/2014/main" id="{A8B1B655-8150-A384-69C6-F46BAFFF8E48}"/>
              </a:ext>
            </a:extLst>
          </p:cNvPr>
          <p:cNvSpPr txBox="1"/>
          <p:nvPr/>
        </p:nvSpPr>
        <p:spPr>
          <a:xfrm>
            <a:off x="7971400" y="5097898"/>
            <a:ext cx="3011238" cy="739489"/>
          </a:xfrm>
          <a:prstGeom prst="rect">
            <a:avLst/>
          </a:prstGeom>
          <a:solidFill>
            <a:srgbClr val="FFFF00"/>
          </a:solidFill>
          <a:ln>
            <a:solidFill>
              <a:schemeClr val="tx1"/>
            </a:solidFill>
          </a:ln>
        </p:spPr>
        <p:txBody>
          <a:bodyPr wrap="square" rtlCol="0">
            <a:noAutofit/>
          </a:bodyPr>
          <a:lstStyle/>
          <a:p>
            <a:pPr algn="l"/>
            <a:r>
              <a:rPr lang="en-US" sz="1400" dirty="0"/>
              <a:t>Click “Try again” to copy the query to the new search box and run it again (or edit it and run again)</a:t>
            </a:r>
          </a:p>
        </p:txBody>
      </p:sp>
      <p:cxnSp>
        <p:nvCxnSpPr>
          <p:cNvPr id="12" name="Straight Arrow Connector 11">
            <a:extLst>
              <a:ext uri="{FF2B5EF4-FFF2-40B4-BE49-F238E27FC236}">
                <a16:creationId xmlns:a16="http://schemas.microsoft.com/office/drawing/2014/main" id="{0F43D895-DCAD-ACED-99A1-66A88E6FF035}"/>
              </a:ext>
            </a:extLst>
          </p:cNvPr>
          <p:cNvCxnSpPr/>
          <p:nvPr/>
        </p:nvCxnSpPr>
        <p:spPr>
          <a:xfrm flipH="1">
            <a:off x="5923280" y="5415280"/>
            <a:ext cx="2048120" cy="4221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06941F-BE7B-D84D-1902-B8610E5A5805}"/>
              </a:ext>
            </a:extLst>
          </p:cNvPr>
          <p:cNvCxnSpPr/>
          <p:nvPr/>
        </p:nvCxnSpPr>
        <p:spPr>
          <a:xfrm flipV="1">
            <a:off x="10414000" y="4592320"/>
            <a:ext cx="568638" cy="5055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6780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30568-CEEB-3830-28DA-4B375133F39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FF61082-5297-D838-2C0A-3AF3D1F0F127}"/>
              </a:ext>
            </a:extLst>
          </p:cNvPr>
          <p:cNvPicPr>
            <a:picLocks noChangeAspect="1"/>
          </p:cNvPicPr>
          <p:nvPr/>
        </p:nvPicPr>
        <p:blipFill>
          <a:blip r:embed="rId2"/>
          <a:stretch>
            <a:fillRect/>
          </a:stretch>
        </p:blipFill>
        <p:spPr>
          <a:xfrm>
            <a:off x="1173480" y="1639552"/>
            <a:ext cx="9845040" cy="4708801"/>
          </a:xfrm>
          <a:prstGeom prst="rect">
            <a:avLst/>
          </a:prstGeom>
          <a:ln>
            <a:solidFill>
              <a:schemeClr val="tx1"/>
            </a:solidFill>
          </a:ln>
        </p:spPr>
      </p:pic>
      <p:sp>
        <p:nvSpPr>
          <p:cNvPr id="10" name="Title 9">
            <a:extLst>
              <a:ext uri="{FF2B5EF4-FFF2-40B4-BE49-F238E27FC236}">
                <a16:creationId xmlns:a16="http://schemas.microsoft.com/office/drawing/2014/main" id="{7D23ACEA-1226-3FE7-C312-14F756152AA4}"/>
              </a:ext>
            </a:extLst>
          </p:cNvPr>
          <p:cNvSpPr>
            <a:spLocks noGrp="1"/>
          </p:cNvSpPr>
          <p:nvPr>
            <p:ph type="title"/>
          </p:nvPr>
        </p:nvSpPr>
        <p:spPr/>
        <p:txBody>
          <a:bodyPr/>
          <a:lstStyle/>
          <a:p>
            <a:r>
              <a:rPr lang="en-US" dirty="0"/>
              <a:t>The refined search</a:t>
            </a:r>
          </a:p>
        </p:txBody>
      </p:sp>
      <p:sp>
        <p:nvSpPr>
          <p:cNvPr id="9" name="Slide Number Placeholder 5">
            <a:extLst>
              <a:ext uri="{FF2B5EF4-FFF2-40B4-BE49-F238E27FC236}">
                <a16:creationId xmlns:a16="http://schemas.microsoft.com/office/drawing/2014/main" id="{CCBAEC0A-5ADF-4E7D-1A4C-6418AFB113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86</a:t>
            </a:fld>
            <a:endParaRPr lang="en-GB" dirty="0"/>
          </a:p>
        </p:txBody>
      </p:sp>
      <p:sp>
        <p:nvSpPr>
          <p:cNvPr id="11" name="Content Placeholder 10">
            <a:extLst>
              <a:ext uri="{FF2B5EF4-FFF2-40B4-BE49-F238E27FC236}">
                <a16:creationId xmlns:a16="http://schemas.microsoft.com/office/drawing/2014/main" id="{DC0C899C-48DC-940B-57D4-D1A936E036A7}"/>
              </a:ext>
            </a:extLst>
          </p:cNvPr>
          <p:cNvSpPr>
            <a:spLocks noGrp="1"/>
          </p:cNvSpPr>
          <p:nvPr>
            <p:ph sz="quarter" idx="13"/>
          </p:nvPr>
        </p:nvSpPr>
        <p:spPr>
          <a:xfrm>
            <a:off x="370663" y="1131352"/>
            <a:ext cx="11335783" cy="739489"/>
          </a:xfrm>
        </p:spPr>
        <p:txBody>
          <a:bodyPr/>
          <a:lstStyle/>
          <a:p>
            <a:r>
              <a:rPr lang="en-US" sz="2000" dirty="0"/>
              <a:t>The results meet our refined search criteria.  </a:t>
            </a:r>
          </a:p>
          <a:p>
            <a:pPr lvl="1">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
        <p:nvSpPr>
          <p:cNvPr id="7" name="Rectangle 6">
            <a:extLst>
              <a:ext uri="{FF2B5EF4-FFF2-40B4-BE49-F238E27FC236}">
                <a16:creationId xmlns:a16="http://schemas.microsoft.com/office/drawing/2014/main" id="{F588B1CB-9F39-26A2-1566-E69589A2B58E}"/>
              </a:ext>
            </a:extLst>
          </p:cNvPr>
          <p:cNvSpPr/>
          <p:nvPr/>
        </p:nvSpPr>
        <p:spPr>
          <a:xfrm>
            <a:off x="1308538" y="2218496"/>
            <a:ext cx="725214" cy="21020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88554226-05FA-5810-22CF-4715FB2BAF85}"/>
              </a:ext>
            </a:extLst>
          </p:cNvPr>
          <p:cNvSpPr/>
          <p:nvPr/>
        </p:nvSpPr>
        <p:spPr>
          <a:xfrm>
            <a:off x="1308538" y="2794098"/>
            <a:ext cx="1061545" cy="21020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100FB3EF-E7BE-0B0E-877E-1866378CFDE7}"/>
              </a:ext>
            </a:extLst>
          </p:cNvPr>
          <p:cNvSpPr/>
          <p:nvPr/>
        </p:nvSpPr>
        <p:spPr>
          <a:xfrm>
            <a:off x="2836569" y="2242285"/>
            <a:ext cx="725214" cy="21020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0E80A633-F93B-561F-F80F-36029FFB7397}"/>
              </a:ext>
            </a:extLst>
          </p:cNvPr>
          <p:cNvSpPr/>
          <p:nvPr/>
        </p:nvSpPr>
        <p:spPr>
          <a:xfrm>
            <a:off x="2858800" y="2688352"/>
            <a:ext cx="846090" cy="21020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B66C2B4F-A23C-08D7-51E7-26E2A7291422}"/>
              </a:ext>
            </a:extLst>
          </p:cNvPr>
          <p:cNvSpPr/>
          <p:nvPr/>
        </p:nvSpPr>
        <p:spPr>
          <a:xfrm>
            <a:off x="4466200" y="2219512"/>
            <a:ext cx="725214" cy="21020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3D9943C5-374A-06ED-A967-431EEBADE940}"/>
              </a:ext>
            </a:extLst>
          </p:cNvPr>
          <p:cNvSpPr/>
          <p:nvPr/>
        </p:nvSpPr>
        <p:spPr>
          <a:xfrm>
            <a:off x="4469391" y="2698513"/>
            <a:ext cx="1061545" cy="23052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Rectangle 15">
            <a:extLst>
              <a:ext uri="{FF2B5EF4-FFF2-40B4-BE49-F238E27FC236}">
                <a16:creationId xmlns:a16="http://schemas.microsoft.com/office/drawing/2014/main" id="{17F6D1AF-9601-A727-9EFA-6F5D1F547A40}"/>
              </a:ext>
            </a:extLst>
          </p:cNvPr>
          <p:cNvSpPr/>
          <p:nvPr/>
        </p:nvSpPr>
        <p:spPr>
          <a:xfrm>
            <a:off x="6076490" y="2220214"/>
            <a:ext cx="725214" cy="21020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7" name="Rectangle 16">
            <a:extLst>
              <a:ext uri="{FF2B5EF4-FFF2-40B4-BE49-F238E27FC236}">
                <a16:creationId xmlns:a16="http://schemas.microsoft.com/office/drawing/2014/main" id="{FBFD0697-225A-481F-B539-C4535530637F}"/>
              </a:ext>
            </a:extLst>
          </p:cNvPr>
          <p:cNvSpPr/>
          <p:nvPr/>
        </p:nvSpPr>
        <p:spPr>
          <a:xfrm>
            <a:off x="6096000" y="2718832"/>
            <a:ext cx="1061545" cy="21020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8" name="Rectangle 17">
            <a:extLst>
              <a:ext uri="{FF2B5EF4-FFF2-40B4-BE49-F238E27FC236}">
                <a16:creationId xmlns:a16="http://schemas.microsoft.com/office/drawing/2014/main" id="{5213DC82-BD58-5262-00F7-FC7D550ACA1C}"/>
              </a:ext>
            </a:extLst>
          </p:cNvPr>
          <p:cNvSpPr/>
          <p:nvPr/>
        </p:nvSpPr>
        <p:spPr>
          <a:xfrm>
            <a:off x="7678702" y="2227366"/>
            <a:ext cx="725214" cy="21020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9" name="Rectangle 18">
            <a:extLst>
              <a:ext uri="{FF2B5EF4-FFF2-40B4-BE49-F238E27FC236}">
                <a16:creationId xmlns:a16="http://schemas.microsoft.com/office/drawing/2014/main" id="{801C8837-59BD-C493-DF56-FD7C2AB190BB}"/>
              </a:ext>
            </a:extLst>
          </p:cNvPr>
          <p:cNvSpPr/>
          <p:nvPr/>
        </p:nvSpPr>
        <p:spPr>
          <a:xfrm>
            <a:off x="7688764" y="2888689"/>
            <a:ext cx="1171928" cy="23122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0" name="TextBox 19">
            <a:extLst>
              <a:ext uri="{FF2B5EF4-FFF2-40B4-BE49-F238E27FC236}">
                <a16:creationId xmlns:a16="http://schemas.microsoft.com/office/drawing/2014/main" id="{ED74BB99-CCA0-D9CB-CA8B-A95B31A6B722}"/>
              </a:ext>
            </a:extLst>
          </p:cNvPr>
          <p:cNvSpPr txBox="1"/>
          <p:nvPr/>
        </p:nvSpPr>
        <p:spPr>
          <a:xfrm>
            <a:off x="4466200" y="3240204"/>
            <a:ext cx="3011238" cy="546538"/>
          </a:xfrm>
          <a:prstGeom prst="rect">
            <a:avLst/>
          </a:prstGeom>
          <a:solidFill>
            <a:srgbClr val="FFFF00"/>
          </a:solidFill>
          <a:ln>
            <a:solidFill>
              <a:schemeClr val="tx1"/>
            </a:solidFill>
          </a:ln>
        </p:spPr>
        <p:txBody>
          <a:bodyPr wrap="square" rtlCol="0">
            <a:noAutofit/>
          </a:bodyPr>
          <a:lstStyle/>
          <a:p>
            <a:pPr algn="l"/>
            <a:r>
              <a:rPr lang="en-US" sz="1400" dirty="0"/>
              <a:t>All resources are journal articles from the last 12 months</a:t>
            </a:r>
          </a:p>
        </p:txBody>
      </p:sp>
    </p:spTree>
    <p:extLst>
      <p:ext uri="{BB962C8B-B14F-4D97-AF65-F5344CB8AC3E}">
        <p14:creationId xmlns:p14="http://schemas.microsoft.com/office/powerpoint/2010/main" val="40304003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Copying results to an external application</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87</a:t>
            </a:fld>
            <a:endParaRPr lang="en-GB" dirty="0"/>
          </a:p>
        </p:txBody>
      </p:sp>
    </p:spTree>
    <p:extLst>
      <p:ext uri="{BB962C8B-B14F-4D97-AF65-F5344CB8AC3E}">
        <p14:creationId xmlns:p14="http://schemas.microsoft.com/office/powerpoint/2010/main" val="35211385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A373F-48CC-249A-5869-08BC0EB5C52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8FD2E6E-CE87-88A5-FE9F-8C1D4AE2A0C4}"/>
              </a:ext>
            </a:extLst>
          </p:cNvPr>
          <p:cNvSpPr>
            <a:spLocks noGrp="1"/>
          </p:cNvSpPr>
          <p:nvPr>
            <p:ph type="title"/>
          </p:nvPr>
        </p:nvSpPr>
        <p:spPr/>
        <p:txBody>
          <a:bodyPr/>
          <a:lstStyle/>
          <a:p>
            <a:r>
              <a:rPr lang="en-US" dirty="0"/>
              <a:t>Copying results to an external application</a:t>
            </a:r>
          </a:p>
        </p:txBody>
      </p:sp>
      <p:sp>
        <p:nvSpPr>
          <p:cNvPr id="9" name="Slide Number Placeholder 5">
            <a:extLst>
              <a:ext uri="{FF2B5EF4-FFF2-40B4-BE49-F238E27FC236}">
                <a16:creationId xmlns:a16="http://schemas.microsoft.com/office/drawing/2014/main" id="{3C6B72A3-01FC-C0D5-C7C2-9646F963B6F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88</a:t>
            </a:fld>
            <a:endParaRPr lang="en-GB"/>
          </a:p>
        </p:txBody>
      </p:sp>
      <p:sp>
        <p:nvSpPr>
          <p:cNvPr id="11" name="Content Placeholder 10">
            <a:extLst>
              <a:ext uri="{FF2B5EF4-FFF2-40B4-BE49-F238E27FC236}">
                <a16:creationId xmlns:a16="http://schemas.microsoft.com/office/drawing/2014/main" id="{7FAD23A4-3E74-3E03-2F6E-B1ACFEF107B2}"/>
              </a:ext>
            </a:extLst>
          </p:cNvPr>
          <p:cNvSpPr>
            <a:spLocks noGrp="1"/>
          </p:cNvSpPr>
          <p:nvPr>
            <p:ph sz="quarter" idx="13"/>
          </p:nvPr>
        </p:nvSpPr>
        <p:spPr>
          <a:xfrm>
            <a:off x="370663" y="1131352"/>
            <a:ext cx="11335783" cy="4971736"/>
          </a:xfrm>
        </p:spPr>
        <p:txBody>
          <a:bodyPr/>
          <a:lstStyle/>
          <a:p>
            <a:r>
              <a:rPr lang="en-US" sz="2000" dirty="0"/>
              <a:t>The results of the primo Research Assistant can be copied by the user.</a:t>
            </a:r>
          </a:p>
          <a:p>
            <a:r>
              <a:rPr lang="en-US" sz="2000" dirty="0"/>
              <a:t>This allows the user to use the results in another application, such as Microsoft Word.</a:t>
            </a:r>
          </a:p>
          <a:p>
            <a:r>
              <a:rPr lang="en-US" sz="2000" dirty="0"/>
              <a:t>In the example here we will copy the results of the Primo research Assistant initial query to a Microsoft Word document.</a:t>
            </a:r>
          </a:p>
          <a:p>
            <a:endParaRPr lang="en-US" sz="2000" dirty="0"/>
          </a:p>
          <a:p>
            <a:endParaRPr lang="en-US" sz="2000" dirty="0"/>
          </a:p>
          <a:p>
            <a:pPr lvl="0"/>
            <a:endParaRPr lang="en-US" sz="2000" dirty="0"/>
          </a:p>
          <a:p>
            <a:pPr lvl="1">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Tree>
    <p:extLst>
      <p:ext uri="{BB962C8B-B14F-4D97-AF65-F5344CB8AC3E}">
        <p14:creationId xmlns:p14="http://schemas.microsoft.com/office/powerpoint/2010/main" val="29280214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C105D-D4DF-26A8-D243-EA93C9F0F8A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6C56EB3-C06C-A85B-9A03-9AD174E222DB}"/>
              </a:ext>
            </a:extLst>
          </p:cNvPr>
          <p:cNvSpPr>
            <a:spLocks noGrp="1"/>
          </p:cNvSpPr>
          <p:nvPr>
            <p:ph type="title"/>
          </p:nvPr>
        </p:nvSpPr>
        <p:spPr/>
        <p:txBody>
          <a:bodyPr/>
          <a:lstStyle/>
          <a:p>
            <a:r>
              <a:rPr lang="en-US" dirty="0"/>
              <a:t>Copying results to an external application</a:t>
            </a:r>
          </a:p>
        </p:txBody>
      </p:sp>
      <p:sp>
        <p:nvSpPr>
          <p:cNvPr id="9" name="Slide Number Placeholder 5">
            <a:extLst>
              <a:ext uri="{FF2B5EF4-FFF2-40B4-BE49-F238E27FC236}">
                <a16:creationId xmlns:a16="http://schemas.microsoft.com/office/drawing/2014/main" id="{91317C48-86BC-65BA-C786-3E361BE1FF1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89</a:t>
            </a:fld>
            <a:endParaRPr lang="en-GB"/>
          </a:p>
        </p:txBody>
      </p:sp>
      <p:sp>
        <p:nvSpPr>
          <p:cNvPr id="11" name="Content Placeholder 10">
            <a:extLst>
              <a:ext uri="{FF2B5EF4-FFF2-40B4-BE49-F238E27FC236}">
                <a16:creationId xmlns:a16="http://schemas.microsoft.com/office/drawing/2014/main" id="{2805A1EE-0BFD-0962-83AB-25B7A72E62AE}"/>
              </a:ext>
            </a:extLst>
          </p:cNvPr>
          <p:cNvSpPr>
            <a:spLocks noGrp="1"/>
          </p:cNvSpPr>
          <p:nvPr>
            <p:ph sz="quarter" idx="13"/>
          </p:nvPr>
        </p:nvSpPr>
        <p:spPr>
          <a:xfrm>
            <a:off x="370663" y="1131352"/>
            <a:ext cx="11335783" cy="788888"/>
          </a:xfrm>
        </p:spPr>
        <p:txBody>
          <a:bodyPr/>
          <a:lstStyle/>
          <a:p>
            <a:r>
              <a:rPr lang="en-US" sz="2000" dirty="0"/>
              <a:t>We will ask the Primo Research Assistant “How and why did Sheryl Sandberg start the Lean In movement?”</a:t>
            </a:r>
          </a:p>
          <a:p>
            <a:endParaRPr lang="en-US" sz="2000" dirty="0"/>
          </a:p>
          <a:p>
            <a:endParaRPr lang="en-US" sz="2000" dirty="0"/>
          </a:p>
          <a:p>
            <a:pPr lvl="0"/>
            <a:endParaRPr lang="en-US" sz="2000" dirty="0"/>
          </a:p>
          <a:p>
            <a:pPr lvl="1">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pic>
        <p:nvPicPr>
          <p:cNvPr id="3" name="Picture 2">
            <a:extLst>
              <a:ext uri="{FF2B5EF4-FFF2-40B4-BE49-F238E27FC236}">
                <a16:creationId xmlns:a16="http://schemas.microsoft.com/office/drawing/2014/main" id="{D5C6075C-54FF-8B22-5261-7A5DFD61FEC3}"/>
              </a:ext>
            </a:extLst>
          </p:cNvPr>
          <p:cNvPicPr>
            <a:picLocks noChangeAspect="1"/>
          </p:cNvPicPr>
          <p:nvPr/>
        </p:nvPicPr>
        <p:blipFill>
          <a:blip r:embed="rId2"/>
          <a:stretch>
            <a:fillRect/>
          </a:stretch>
        </p:blipFill>
        <p:spPr>
          <a:xfrm>
            <a:off x="1547177" y="2096496"/>
            <a:ext cx="9097645" cy="3924848"/>
          </a:xfrm>
          <a:prstGeom prst="rect">
            <a:avLst/>
          </a:prstGeom>
          <a:ln>
            <a:solidFill>
              <a:schemeClr val="tx1"/>
            </a:solidFill>
          </a:ln>
        </p:spPr>
      </p:pic>
    </p:spTree>
    <p:extLst>
      <p:ext uri="{BB962C8B-B14F-4D97-AF65-F5344CB8AC3E}">
        <p14:creationId xmlns:p14="http://schemas.microsoft.com/office/powerpoint/2010/main" val="4131916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B815DF-32EA-399C-AFC4-60B5924BF24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8BAA87A-A905-8E0F-FB4A-074000CAC618}"/>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D2A6A7BF-AEDB-3D65-C1C8-050B67BB926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a:p>
        </p:txBody>
      </p:sp>
      <p:sp>
        <p:nvSpPr>
          <p:cNvPr id="11" name="Content Placeholder 10">
            <a:extLst>
              <a:ext uri="{FF2B5EF4-FFF2-40B4-BE49-F238E27FC236}">
                <a16:creationId xmlns:a16="http://schemas.microsoft.com/office/drawing/2014/main" id="{064943F6-D380-7E54-DC9A-78F9F2464FEE}"/>
              </a:ext>
            </a:extLst>
          </p:cNvPr>
          <p:cNvSpPr>
            <a:spLocks noGrp="1"/>
          </p:cNvSpPr>
          <p:nvPr>
            <p:ph sz="quarter" idx="13"/>
          </p:nvPr>
        </p:nvSpPr>
        <p:spPr>
          <a:xfrm>
            <a:off x="370663" y="1131352"/>
            <a:ext cx="11335783" cy="1498704"/>
          </a:xfrm>
        </p:spPr>
        <p:txBody>
          <a:bodyPr/>
          <a:lstStyle/>
          <a:p>
            <a:r>
              <a:rPr lang="en-US" sz="2000" dirty="0"/>
              <a:t>Clicking on the “View more results” does translation from the “natural language search query” to a “complex Boolean Search” and uses that search query to find additional resources.</a:t>
            </a:r>
          </a:p>
          <a:p>
            <a:r>
              <a:rPr lang="en-US" sz="2000" dirty="0"/>
              <a:t>This “complex Boolean Search” is a search query which the end user likely would not have been able to formulate without the use of the “natural language search query” .</a:t>
            </a:r>
          </a:p>
          <a:p>
            <a:endParaRPr lang="en-US" sz="2000" dirty="0"/>
          </a:p>
        </p:txBody>
      </p:sp>
      <p:pic>
        <p:nvPicPr>
          <p:cNvPr id="3" name="Picture 2">
            <a:extLst>
              <a:ext uri="{FF2B5EF4-FFF2-40B4-BE49-F238E27FC236}">
                <a16:creationId xmlns:a16="http://schemas.microsoft.com/office/drawing/2014/main" id="{E90EE64D-7A95-9C10-18BB-CE7D6D38362E}"/>
              </a:ext>
            </a:extLst>
          </p:cNvPr>
          <p:cNvPicPr>
            <a:picLocks noChangeAspect="1"/>
          </p:cNvPicPr>
          <p:nvPr/>
        </p:nvPicPr>
        <p:blipFill>
          <a:blip r:embed="rId2"/>
          <a:stretch>
            <a:fillRect/>
          </a:stretch>
        </p:blipFill>
        <p:spPr>
          <a:xfrm>
            <a:off x="1859280" y="2661328"/>
            <a:ext cx="8168640" cy="3902925"/>
          </a:xfrm>
          <a:prstGeom prst="rect">
            <a:avLst/>
          </a:prstGeom>
          <a:ln>
            <a:solidFill>
              <a:schemeClr val="tx1"/>
            </a:solidFill>
          </a:ln>
        </p:spPr>
      </p:pic>
      <p:sp>
        <p:nvSpPr>
          <p:cNvPr id="4" name="TextBox 3">
            <a:extLst>
              <a:ext uri="{FF2B5EF4-FFF2-40B4-BE49-F238E27FC236}">
                <a16:creationId xmlns:a16="http://schemas.microsoft.com/office/drawing/2014/main" id="{7AA51646-6992-4597-920B-52BED112920B}"/>
              </a:ext>
            </a:extLst>
          </p:cNvPr>
          <p:cNvSpPr txBox="1"/>
          <p:nvPr/>
        </p:nvSpPr>
        <p:spPr>
          <a:xfrm>
            <a:off x="5455920" y="4612790"/>
            <a:ext cx="1950720" cy="495243"/>
          </a:xfrm>
          <a:prstGeom prst="rect">
            <a:avLst/>
          </a:prstGeom>
          <a:solidFill>
            <a:srgbClr val="FFFF00"/>
          </a:solidFill>
          <a:ln>
            <a:solidFill>
              <a:schemeClr val="tx1"/>
            </a:solidFill>
          </a:ln>
        </p:spPr>
        <p:txBody>
          <a:bodyPr wrap="square" rtlCol="0">
            <a:noAutofit/>
          </a:bodyPr>
          <a:lstStyle/>
          <a:p>
            <a:r>
              <a:rPr lang="en-US" sz="1400" dirty="0"/>
              <a:t>We will now click “View more results”</a:t>
            </a:r>
          </a:p>
        </p:txBody>
      </p:sp>
      <p:cxnSp>
        <p:nvCxnSpPr>
          <p:cNvPr id="6" name="Straight Arrow Connector 5">
            <a:extLst>
              <a:ext uri="{FF2B5EF4-FFF2-40B4-BE49-F238E27FC236}">
                <a16:creationId xmlns:a16="http://schemas.microsoft.com/office/drawing/2014/main" id="{9A7639CD-F2C4-94C0-FA18-ED4B406FD838}"/>
              </a:ext>
            </a:extLst>
          </p:cNvPr>
          <p:cNvCxnSpPr/>
          <p:nvPr/>
        </p:nvCxnSpPr>
        <p:spPr>
          <a:xfrm flipV="1">
            <a:off x="7406640" y="3688080"/>
            <a:ext cx="1300480" cy="9247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23B757C-7FA1-AF67-5618-0E1A1DA08376}"/>
              </a:ext>
            </a:extLst>
          </p:cNvPr>
          <p:cNvSpPr/>
          <p:nvPr/>
        </p:nvSpPr>
        <p:spPr>
          <a:xfrm>
            <a:off x="8676640" y="3139440"/>
            <a:ext cx="1300480" cy="548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0900994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8344F-B3E2-809D-141B-ED875385CCE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2795604-D032-362D-1E5E-3F80E133022D}"/>
              </a:ext>
            </a:extLst>
          </p:cNvPr>
          <p:cNvSpPr>
            <a:spLocks noGrp="1"/>
          </p:cNvSpPr>
          <p:nvPr>
            <p:ph type="title"/>
          </p:nvPr>
        </p:nvSpPr>
        <p:spPr/>
        <p:txBody>
          <a:bodyPr/>
          <a:lstStyle/>
          <a:p>
            <a:r>
              <a:rPr lang="en-US" dirty="0"/>
              <a:t>Copying results to an external application</a:t>
            </a:r>
          </a:p>
        </p:txBody>
      </p:sp>
      <p:sp>
        <p:nvSpPr>
          <p:cNvPr id="9" name="Slide Number Placeholder 5">
            <a:extLst>
              <a:ext uri="{FF2B5EF4-FFF2-40B4-BE49-F238E27FC236}">
                <a16:creationId xmlns:a16="http://schemas.microsoft.com/office/drawing/2014/main" id="{09C66B4A-2309-077B-7609-5D0500F59BB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90</a:t>
            </a:fld>
            <a:endParaRPr lang="en-GB"/>
          </a:p>
        </p:txBody>
      </p:sp>
      <p:pic>
        <p:nvPicPr>
          <p:cNvPr id="5" name="Picture 4">
            <a:extLst>
              <a:ext uri="{FF2B5EF4-FFF2-40B4-BE49-F238E27FC236}">
                <a16:creationId xmlns:a16="http://schemas.microsoft.com/office/drawing/2014/main" id="{B9676F37-8454-08D1-07AC-22D88D8E1D3C}"/>
              </a:ext>
            </a:extLst>
          </p:cNvPr>
          <p:cNvPicPr>
            <a:picLocks noChangeAspect="1"/>
          </p:cNvPicPr>
          <p:nvPr/>
        </p:nvPicPr>
        <p:blipFill>
          <a:blip r:embed="rId2"/>
          <a:stretch>
            <a:fillRect/>
          </a:stretch>
        </p:blipFill>
        <p:spPr>
          <a:xfrm>
            <a:off x="883920" y="983481"/>
            <a:ext cx="10424160" cy="5059984"/>
          </a:xfrm>
          <a:prstGeom prst="rect">
            <a:avLst/>
          </a:prstGeom>
          <a:ln>
            <a:solidFill>
              <a:schemeClr val="tx1"/>
            </a:solidFill>
          </a:ln>
        </p:spPr>
      </p:pic>
      <p:sp>
        <p:nvSpPr>
          <p:cNvPr id="6" name="TextBox 5">
            <a:extLst>
              <a:ext uri="{FF2B5EF4-FFF2-40B4-BE49-F238E27FC236}">
                <a16:creationId xmlns:a16="http://schemas.microsoft.com/office/drawing/2014/main" id="{747347AB-09DE-EC74-0F40-3686849D0204}"/>
              </a:ext>
            </a:extLst>
          </p:cNvPr>
          <p:cNvSpPr txBox="1"/>
          <p:nvPr/>
        </p:nvSpPr>
        <p:spPr>
          <a:xfrm>
            <a:off x="7416800" y="4297680"/>
            <a:ext cx="1808480" cy="599440"/>
          </a:xfrm>
          <a:prstGeom prst="rect">
            <a:avLst/>
          </a:prstGeom>
          <a:solidFill>
            <a:srgbClr val="FFFF00"/>
          </a:solidFill>
          <a:ln>
            <a:solidFill>
              <a:schemeClr val="accent2"/>
            </a:solidFill>
          </a:ln>
        </p:spPr>
        <p:txBody>
          <a:bodyPr wrap="square" rtlCol="0">
            <a:noAutofit/>
          </a:bodyPr>
          <a:lstStyle/>
          <a:p>
            <a:pPr algn="l"/>
            <a:r>
              <a:rPr lang="en-US" sz="1400" dirty="0"/>
              <a:t>From the results we will click “Copy”</a:t>
            </a:r>
          </a:p>
        </p:txBody>
      </p:sp>
      <p:cxnSp>
        <p:nvCxnSpPr>
          <p:cNvPr id="8" name="Straight Arrow Connector 7">
            <a:extLst>
              <a:ext uri="{FF2B5EF4-FFF2-40B4-BE49-F238E27FC236}">
                <a16:creationId xmlns:a16="http://schemas.microsoft.com/office/drawing/2014/main" id="{79C7A27D-1233-028E-9CF6-55694218824D}"/>
              </a:ext>
            </a:extLst>
          </p:cNvPr>
          <p:cNvCxnSpPr/>
          <p:nvPr/>
        </p:nvCxnSpPr>
        <p:spPr>
          <a:xfrm flipV="1">
            <a:off x="10099040" y="4511040"/>
            <a:ext cx="193040" cy="1727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D1F007C-048A-4067-0B3D-55258830426D}"/>
              </a:ext>
            </a:extLst>
          </p:cNvPr>
          <p:cNvCxnSpPr/>
          <p:nvPr/>
        </p:nvCxnSpPr>
        <p:spPr>
          <a:xfrm>
            <a:off x="9225280" y="4683760"/>
            <a:ext cx="883920"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7346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315FE-FD67-5CAE-155C-2EE195C773E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9F0E64D-A0CE-0274-26DA-C1019D1DF532}"/>
              </a:ext>
            </a:extLst>
          </p:cNvPr>
          <p:cNvPicPr>
            <a:picLocks noChangeAspect="1"/>
          </p:cNvPicPr>
          <p:nvPr/>
        </p:nvPicPr>
        <p:blipFill>
          <a:blip r:embed="rId2"/>
          <a:stretch>
            <a:fillRect/>
          </a:stretch>
        </p:blipFill>
        <p:spPr>
          <a:xfrm>
            <a:off x="0" y="1337204"/>
            <a:ext cx="12192000" cy="4183592"/>
          </a:xfrm>
          <a:prstGeom prst="rect">
            <a:avLst/>
          </a:prstGeom>
          <a:ln>
            <a:solidFill>
              <a:schemeClr val="tx1"/>
            </a:solidFill>
          </a:ln>
        </p:spPr>
      </p:pic>
      <p:sp>
        <p:nvSpPr>
          <p:cNvPr id="10" name="Title 9">
            <a:extLst>
              <a:ext uri="{FF2B5EF4-FFF2-40B4-BE49-F238E27FC236}">
                <a16:creationId xmlns:a16="http://schemas.microsoft.com/office/drawing/2014/main" id="{0D89FDA1-1CDD-5EB3-4693-4791D64062E7}"/>
              </a:ext>
            </a:extLst>
          </p:cNvPr>
          <p:cNvSpPr>
            <a:spLocks noGrp="1"/>
          </p:cNvSpPr>
          <p:nvPr>
            <p:ph type="title"/>
          </p:nvPr>
        </p:nvSpPr>
        <p:spPr/>
        <p:txBody>
          <a:bodyPr/>
          <a:lstStyle/>
          <a:p>
            <a:r>
              <a:rPr lang="en-US" dirty="0"/>
              <a:t>Copying results to an external application</a:t>
            </a:r>
          </a:p>
        </p:txBody>
      </p:sp>
      <p:sp>
        <p:nvSpPr>
          <p:cNvPr id="9" name="Slide Number Placeholder 5">
            <a:extLst>
              <a:ext uri="{FF2B5EF4-FFF2-40B4-BE49-F238E27FC236}">
                <a16:creationId xmlns:a16="http://schemas.microsoft.com/office/drawing/2014/main" id="{649A0575-BD98-82F1-5C7C-25B858370E6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91</a:t>
            </a:fld>
            <a:endParaRPr lang="en-GB"/>
          </a:p>
        </p:txBody>
      </p:sp>
      <p:sp>
        <p:nvSpPr>
          <p:cNvPr id="6" name="TextBox 5">
            <a:extLst>
              <a:ext uri="{FF2B5EF4-FFF2-40B4-BE49-F238E27FC236}">
                <a16:creationId xmlns:a16="http://schemas.microsoft.com/office/drawing/2014/main" id="{F8F36497-2060-517A-0DF2-2FE1967DBF8E}"/>
              </a:ext>
            </a:extLst>
          </p:cNvPr>
          <p:cNvSpPr txBox="1"/>
          <p:nvPr/>
        </p:nvSpPr>
        <p:spPr>
          <a:xfrm>
            <a:off x="365688" y="2839720"/>
            <a:ext cx="2143832" cy="1417320"/>
          </a:xfrm>
          <a:prstGeom prst="rect">
            <a:avLst/>
          </a:prstGeom>
          <a:solidFill>
            <a:srgbClr val="FFFF00"/>
          </a:solidFill>
          <a:ln>
            <a:solidFill>
              <a:schemeClr val="accent2"/>
            </a:solidFill>
          </a:ln>
        </p:spPr>
        <p:txBody>
          <a:bodyPr wrap="square" rtlCol="0">
            <a:noAutofit/>
          </a:bodyPr>
          <a:lstStyle/>
          <a:p>
            <a:pPr algn="l"/>
            <a:r>
              <a:rPr lang="en-US" sz="1400" dirty="0"/>
              <a:t>We can now paste to Microsoft Word.</a:t>
            </a:r>
          </a:p>
          <a:p>
            <a:pPr algn="l"/>
            <a:r>
              <a:rPr lang="en-US" sz="1400" dirty="0"/>
              <a:t>It includes the question and overview of sources with references to the sources  …</a:t>
            </a:r>
          </a:p>
        </p:txBody>
      </p:sp>
    </p:spTree>
    <p:extLst>
      <p:ext uri="{BB962C8B-B14F-4D97-AF65-F5344CB8AC3E}">
        <p14:creationId xmlns:p14="http://schemas.microsoft.com/office/powerpoint/2010/main" val="37187412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FFEED-BA28-D81B-B999-E1DCF1B130E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383EA52-6CE2-A996-8376-8C81C6D67D2F}"/>
              </a:ext>
            </a:extLst>
          </p:cNvPr>
          <p:cNvPicPr>
            <a:picLocks noChangeAspect="1"/>
          </p:cNvPicPr>
          <p:nvPr/>
        </p:nvPicPr>
        <p:blipFill>
          <a:blip r:embed="rId2"/>
          <a:stretch>
            <a:fillRect/>
          </a:stretch>
        </p:blipFill>
        <p:spPr>
          <a:xfrm>
            <a:off x="489372" y="877582"/>
            <a:ext cx="11297920" cy="5341595"/>
          </a:xfrm>
          <a:prstGeom prst="rect">
            <a:avLst/>
          </a:prstGeom>
          <a:ln>
            <a:solidFill>
              <a:schemeClr val="tx1"/>
            </a:solidFill>
          </a:ln>
        </p:spPr>
      </p:pic>
      <p:sp>
        <p:nvSpPr>
          <p:cNvPr id="10" name="Title 9">
            <a:extLst>
              <a:ext uri="{FF2B5EF4-FFF2-40B4-BE49-F238E27FC236}">
                <a16:creationId xmlns:a16="http://schemas.microsoft.com/office/drawing/2014/main" id="{7014EAF7-3753-33A0-FDBD-D108F7082E87}"/>
              </a:ext>
            </a:extLst>
          </p:cNvPr>
          <p:cNvSpPr>
            <a:spLocks noGrp="1"/>
          </p:cNvSpPr>
          <p:nvPr>
            <p:ph type="title"/>
          </p:nvPr>
        </p:nvSpPr>
        <p:spPr/>
        <p:txBody>
          <a:bodyPr/>
          <a:lstStyle/>
          <a:p>
            <a:r>
              <a:rPr lang="en-US" dirty="0"/>
              <a:t>Copying results to an external application</a:t>
            </a:r>
          </a:p>
        </p:txBody>
      </p:sp>
      <p:sp>
        <p:nvSpPr>
          <p:cNvPr id="9" name="Slide Number Placeholder 5">
            <a:extLst>
              <a:ext uri="{FF2B5EF4-FFF2-40B4-BE49-F238E27FC236}">
                <a16:creationId xmlns:a16="http://schemas.microsoft.com/office/drawing/2014/main" id="{0E71436C-C5ED-93F3-0A14-59D554E18CC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92</a:t>
            </a:fld>
            <a:endParaRPr lang="en-GB"/>
          </a:p>
        </p:txBody>
      </p:sp>
      <p:sp>
        <p:nvSpPr>
          <p:cNvPr id="6" name="TextBox 5">
            <a:extLst>
              <a:ext uri="{FF2B5EF4-FFF2-40B4-BE49-F238E27FC236}">
                <a16:creationId xmlns:a16="http://schemas.microsoft.com/office/drawing/2014/main" id="{5F910B56-6407-F48A-5DE1-C8F3C9948D7D}"/>
              </a:ext>
            </a:extLst>
          </p:cNvPr>
          <p:cNvSpPr txBox="1"/>
          <p:nvPr/>
        </p:nvSpPr>
        <p:spPr>
          <a:xfrm>
            <a:off x="365688" y="2839720"/>
            <a:ext cx="2143832" cy="1031240"/>
          </a:xfrm>
          <a:prstGeom prst="rect">
            <a:avLst/>
          </a:prstGeom>
          <a:solidFill>
            <a:srgbClr val="FFFF00"/>
          </a:solidFill>
          <a:ln>
            <a:solidFill>
              <a:schemeClr val="accent2"/>
            </a:solidFill>
          </a:ln>
        </p:spPr>
        <p:txBody>
          <a:bodyPr wrap="square" rtlCol="0">
            <a:noAutofit/>
          </a:bodyPr>
          <a:lstStyle/>
          <a:p>
            <a:pPr algn="l"/>
            <a:r>
              <a:rPr lang="en-US" sz="1400" dirty="0"/>
              <a:t>It also includes the resources with an abstract and link to the resources.</a:t>
            </a:r>
          </a:p>
        </p:txBody>
      </p:sp>
    </p:spTree>
    <p:extLst>
      <p:ext uri="{BB962C8B-B14F-4D97-AF65-F5344CB8AC3E}">
        <p14:creationId xmlns:p14="http://schemas.microsoft.com/office/powerpoint/2010/main" val="8646911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Reporting on Primo Research Assistant usage via Mixpanel</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93</a:t>
            </a:fld>
            <a:endParaRPr lang="en-GB" dirty="0"/>
          </a:p>
        </p:txBody>
      </p:sp>
    </p:spTree>
    <p:extLst>
      <p:ext uri="{BB962C8B-B14F-4D97-AF65-F5344CB8AC3E}">
        <p14:creationId xmlns:p14="http://schemas.microsoft.com/office/powerpoint/2010/main" val="12602838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6871E-8AEF-FD3C-5665-99E72D63442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6D70D74-76A2-9CF5-B028-19A253BF32A3}"/>
              </a:ext>
            </a:extLst>
          </p:cNvPr>
          <p:cNvSpPr>
            <a:spLocks noGrp="1"/>
          </p:cNvSpPr>
          <p:nvPr>
            <p:ph type="title"/>
          </p:nvPr>
        </p:nvSpPr>
        <p:spPr/>
        <p:txBody>
          <a:bodyPr/>
          <a:lstStyle/>
          <a:p>
            <a:r>
              <a:rPr lang="en-US" dirty="0"/>
              <a:t>Reporting on Primo Research Assistant usage via Mixpanel</a:t>
            </a:r>
          </a:p>
        </p:txBody>
      </p:sp>
      <p:sp>
        <p:nvSpPr>
          <p:cNvPr id="9" name="Slide Number Placeholder 5">
            <a:extLst>
              <a:ext uri="{FF2B5EF4-FFF2-40B4-BE49-F238E27FC236}">
                <a16:creationId xmlns:a16="http://schemas.microsoft.com/office/drawing/2014/main" id="{CB21BA8D-619A-0BCE-EF62-50AE971DC01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94</a:t>
            </a:fld>
            <a:endParaRPr lang="en-GB"/>
          </a:p>
        </p:txBody>
      </p:sp>
      <p:sp>
        <p:nvSpPr>
          <p:cNvPr id="11" name="Content Placeholder 10">
            <a:extLst>
              <a:ext uri="{FF2B5EF4-FFF2-40B4-BE49-F238E27FC236}">
                <a16:creationId xmlns:a16="http://schemas.microsoft.com/office/drawing/2014/main" id="{DCB24037-5007-EB66-7A5D-3F0667225DE1}"/>
              </a:ext>
            </a:extLst>
          </p:cNvPr>
          <p:cNvSpPr>
            <a:spLocks noGrp="1"/>
          </p:cNvSpPr>
          <p:nvPr>
            <p:ph sz="quarter" idx="13"/>
          </p:nvPr>
        </p:nvSpPr>
        <p:spPr>
          <a:xfrm>
            <a:off x="370663" y="1131352"/>
            <a:ext cx="11335783" cy="4971736"/>
          </a:xfrm>
        </p:spPr>
        <p:txBody>
          <a:bodyPr/>
          <a:lstStyle/>
          <a:p>
            <a:r>
              <a:rPr lang="en-US" sz="2000" dirty="0"/>
              <a:t>For information about reporting on Primo Research Assistant usage via Mixpanel see:</a:t>
            </a:r>
            <a:endParaRPr lang="en-US" sz="2000" u="sng" dirty="0"/>
          </a:p>
          <a:p>
            <a:pPr lvl="1"/>
            <a:r>
              <a:rPr lang="en-US" sz="2000" u="sng" dirty="0">
                <a:hlinkClick r:id="rId2"/>
              </a:rPr>
              <a:t>12 How to create a Mixpanel Insights Report of Research Assistant queries for a specified time period</a:t>
            </a:r>
            <a:endParaRPr lang="en-US" sz="2000" dirty="0"/>
          </a:p>
          <a:p>
            <a:pPr lvl="1"/>
            <a:r>
              <a:rPr lang="en-US" sz="2000" u="sng" dirty="0">
                <a:hlinkClick r:id="rId3"/>
              </a:rPr>
              <a:t>13 How to create a Mixpanel Insights Report of Number of Research Assistant queries per user group for a specified time period</a:t>
            </a:r>
            <a:endParaRPr lang="en-US" sz="2000" u="sng" dirty="0"/>
          </a:p>
          <a:p>
            <a:pPr lvl="1"/>
            <a:endParaRPr lang="en-US" sz="2000" u="sng" dirty="0"/>
          </a:p>
          <a:p>
            <a:r>
              <a:rPr lang="en-US" sz="2000" dirty="0"/>
              <a:t> The above two Mixpanel Primo Research Assistant Blogs are part of a larger series: The full </a:t>
            </a:r>
            <a:r>
              <a:rPr lang="en-US" sz="2000" u="sng" dirty="0">
                <a:hlinkClick r:id="rId4"/>
              </a:rPr>
              <a:t>Mixpanel How-To series</a:t>
            </a:r>
            <a:endParaRPr lang="en-US" sz="2000" dirty="0"/>
          </a:p>
          <a:p>
            <a:pPr lvl="0"/>
            <a:endParaRPr lang="en-US" sz="2000" dirty="0"/>
          </a:p>
          <a:p>
            <a:pPr lvl="1">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Tree>
    <p:extLst>
      <p:ext uri="{BB962C8B-B14F-4D97-AF65-F5344CB8AC3E}">
        <p14:creationId xmlns:p14="http://schemas.microsoft.com/office/powerpoint/2010/main" val="28928999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8371B4-3764-C3E2-C00D-34E713C19936}"/>
              </a:ext>
            </a:extLst>
          </p:cNvPr>
          <p:cNvSpPr>
            <a:spLocks noGrp="1"/>
          </p:cNvSpPr>
          <p:nvPr>
            <p:ph type="body" sz="quarter" idx="16"/>
          </p:nvPr>
        </p:nvSpPr>
        <p:spPr/>
        <p:txBody>
          <a:bodyPr/>
          <a:lstStyle/>
          <a:p>
            <a:r>
              <a:rPr lang="en-US"/>
              <a:t>Thank You</a:t>
            </a:r>
          </a:p>
        </p:txBody>
      </p:sp>
      <p:sp>
        <p:nvSpPr>
          <p:cNvPr id="3" name="Text Placeholder 2">
            <a:extLst>
              <a:ext uri="{FF2B5EF4-FFF2-40B4-BE49-F238E27FC236}">
                <a16:creationId xmlns:a16="http://schemas.microsoft.com/office/drawing/2014/main" id="{7933B34A-884F-56BA-4FCB-3C21D0F1794F}"/>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030A9F17-407C-C393-8CD0-E1AB3817F1A5}"/>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90581028-6574-F81E-E45A-88B0A38C5253}"/>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865992544"/>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6675</TotalTime>
  <Words>4396</Words>
  <Application>Microsoft Office PowerPoint</Application>
  <PresentationFormat>Widescreen</PresentationFormat>
  <Paragraphs>472</Paragraphs>
  <Slides>95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95</vt:i4>
      </vt:variant>
    </vt:vector>
  </HeadingPairs>
  <TitlesOfParts>
    <vt:vector size="105"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PowerPoint Presentation</vt:lpstr>
      <vt:lpstr>Enabling the Primo Research Assistant</vt:lpstr>
      <vt:lpstr>Enabling the Primo Research Assistant</vt:lpstr>
      <vt:lpstr>Enabling the Primo Research Assistant</vt:lpstr>
      <vt:lpstr>Enabling the Primo Research Assistant</vt:lpstr>
      <vt:lpstr>Enabling the Primo Research Assistant</vt:lpstr>
      <vt:lpstr>PowerPoint Presentation</vt:lpstr>
      <vt:lpstr>Renaming and relocating the Primo Research Assistant</vt:lpstr>
      <vt:lpstr>Renaming and relocating the Primo Research Assistant</vt:lpstr>
      <vt:lpstr>Renaming and relocating the Primo Research Assistant</vt:lpstr>
      <vt:lpstr>Renaming and relocating the Primo Research Assistant</vt:lpstr>
      <vt:lpstr>Renaming and relocating the Primo Research Assistant</vt:lpstr>
      <vt:lpstr>PowerPoint Presentation</vt:lpstr>
      <vt:lpstr>The Primo Research Assistant interface</vt:lpstr>
      <vt:lpstr>The Primo Research Assistant interface</vt:lpstr>
      <vt:lpstr>The Primo Research Assistant interface</vt:lpstr>
      <vt:lpstr>The Primo Research Assistant interface</vt:lpstr>
      <vt:lpstr>The Primo Research Assistant interface</vt:lpstr>
      <vt:lpstr>The Primo Research Assistant interface</vt:lpstr>
      <vt:lpstr>The Primo Research Assistant interface</vt:lpstr>
      <vt:lpstr>PowerPoint Presentation</vt:lpstr>
      <vt:lpstr>An example using the Primo Research Assistant </vt:lpstr>
      <vt:lpstr>An example using the Primo Research Assistant </vt:lpstr>
      <vt:lpstr>An example using the Primo Research Assistant </vt:lpstr>
      <vt:lpstr>An example using the Primo Research Assistant </vt:lpstr>
      <vt:lpstr>An example using the Primo Research Assistant </vt:lpstr>
      <vt:lpstr>An example using the Primo Research Assistant </vt:lpstr>
      <vt:lpstr>An example using the Primo Research Assistant </vt:lpstr>
      <vt:lpstr>An example using the Primo Research Assistant </vt:lpstr>
      <vt:lpstr>An example using the Primo Research Assistant </vt:lpstr>
      <vt:lpstr>An example using the Primo Research Assistant </vt:lpstr>
      <vt:lpstr>PowerPoint Presentation</vt:lpstr>
      <vt:lpstr>Asking Primo Assistant in a language other than English</vt:lpstr>
      <vt:lpstr>Asking Primo Assistant in a language other than English</vt:lpstr>
      <vt:lpstr>PowerPoint Presentation</vt:lpstr>
      <vt:lpstr>An example in the user's native language (not English) - 1</vt:lpstr>
      <vt:lpstr>An example in the user's native language (not English) - 1</vt:lpstr>
      <vt:lpstr>An example in the user's native language (not English) - 1</vt:lpstr>
      <vt:lpstr>An example in the user's native language (not English) - 1</vt:lpstr>
      <vt:lpstr>An example in the user's native language (not English) - 1</vt:lpstr>
      <vt:lpstr>PowerPoint Presentation</vt:lpstr>
      <vt:lpstr>An example in the user's native language (not English) - 2</vt:lpstr>
      <vt:lpstr>An example in the user's native language (not English) - 2</vt:lpstr>
      <vt:lpstr>An example in the user's native language (not English) - 2</vt:lpstr>
      <vt:lpstr>An example in the user's native language (not English) - 2</vt:lpstr>
      <vt:lpstr>An example in the user's native language (not English) - 2</vt:lpstr>
      <vt:lpstr>PowerPoint Presentation</vt:lpstr>
      <vt:lpstr>An example in the user's native language (not English) - 3</vt:lpstr>
      <vt:lpstr>An example in the user's native language (not English) - 3</vt:lpstr>
      <vt:lpstr>An example in the user's native language (not English) - 3</vt:lpstr>
      <vt:lpstr>An example in the user's native language (not English) - 3</vt:lpstr>
      <vt:lpstr>An example in the user's native language (not English) - 3</vt:lpstr>
      <vt:lpstr>PowerPoint Presentation</vt:lpstr>
      <vt:lpstr>An example in the user's native language (not English) - 4</vt:lpstr>
      <vt:lpstr>An example in the user's native language (not English) - 4</vt:lpstr>
      <vt:lpstr>An example in the user's native language (not English) - 4</vt:lpstr>
      <vt:lpstr>An example in the user's native language (not English) - 4</vt:lpstr>
      <vt:lpstr>An example in the user's native language (not English) - 4</vt:lpstr>
      <vt:lpstr>PowerPoint Presentation</vt:lpstr>
      <vt:lpstr>An example in the user's native language (not English) - 5</vt:lpstr>
      <vt:lpstr>An example in the user's native language (not English) - 5</vt:lpstr>
      <vt:lpstr>An example in the user's native language (not English) - 5</vt:lpstr>
      <vt:lpstr>An example in the user's native language (not English) - 5</vt:lpstr>
      <vt:lpstr>An example in the user's native language (not English) - 5</vt:lpstr>
      <vt:lpstr>PowerPoint Presentation</vt:lpstr>
      <vt:lpstr>The refined search</vt:lpstr>
      <vt:lpstr>The refined search</vt:lpstr>
      <vt:lpstr>The refined search</vt:lpstr>
      <vt:lpstr>The refined search</vt:lpstr>
      <vt:lpstr>The refined search</vt:lpstr>
      <vt:lpstr>The refined search</vt:lpstr>
      <vt:lpstr>The refined search</vt:lpstr>
      <vt:lpstr>PowerPoint Presentation</vt:lpstr>
      <vt:lpstr>Copying results to an external application</vt:lpstr>
      <vt:lpstr>Copying results to an external application</vt:lpstr>
      <vt:lpstr>Copying results to an external application</vt:lpstr>
      <vt:lpstr>Copying results to an external application</vt:lpstr>
      <vt:lpstr>Copying results to an external application</vt:lpstr>
      <vt:lpstr>PowerPoint Presentation</vt:lpstr>
      <vt:lpstr>Reporting on Primo Research Assistant usage via Mixpanel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4</cp:revision>
  <dcterms:created xsi:type="dcterms:W3CDTF">2023-07-24T19:21:55Z</dcterms:created>
  <dcterms:modified xsi:type="dcterms:W3CDTF">2026-03-26T06:59:53Z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